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Average" panose="020B0604020202020204" charset="0"/>
      <p:regular r:id="rId31"/>
    </p:embeddedFont>
    <p:embeddedFont>
      <p:font typeface="EB Garamond" panose="020B0604020202020204" charset="0"/>
      <p:regular r:id="rId32"/>
      <p:bold r:id="rId33"/>
      <p:italic r:id="rId34"/>
      <p:boldItalic r:id="rId35"/>
    </p:embeddedFont>
    <p:embeddedFont>
      <p:font typeface="Georgia" panose="02040502050405020303" pitchFamily="18" charset="0"/>
      <p:regular r:id="rId36"/>
      <p:bold r:id="rId37"/>
      <p:italic r:id="rId38"/>
      <p:boldItalic r:id="rId39"/>
    </p:embeddedFont>
    <p:embeddedFont>
      <p:font typeface="Oswald" panose="020B0604020202020204" charset="0"/>
      <p:regular r:id="rId40"/>
      <p:bold r:id="rId41"/>
    </p:embeddedFont>
    <p:embeddedFont>
      <p:font typeface="Playfair Display" panose="020B0604020202020204" charset="0"/>
      <p:regular r:id="rId42"/>
      <p:bold r:id="rId43"/>
      <p:italic r:id="rId44"/>
      <p:boldItalic r:id="rId45"/>
    </p:embeddedFont>
    <p:embeddedFont>
      <p:font typeface="Roboto"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c4060041b_0_7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c4060041b_0_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9370382ad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9370382ad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c4060041b_0_4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c4060041b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c4060041b_0_5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8c4060041b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c4060041b_0_5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c4060041b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92e3bd2217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92e3bd2217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c4060041b_0_6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8c4060041b_0_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c4060041b_0_7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8c4060041b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94e8af9116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g94e8af9116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94e8af9116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g94e8af9116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c4060041b_0_3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8c4060041b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92e3bd2217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92e3bd2217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9370382adb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9370382ad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2e3bd2217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2e3bd2217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8c4060041b_0_7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8c4060041b_0_7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92e3bd2217_0_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92e3bd2217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94e8af9116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94e8af9116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93a69ebec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93a69ebe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4e8af9116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4e8af9116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94e8af9116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94e8af9116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8c4060041b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8c4060041b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c4060041b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c4060041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92e3bd221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92e3bd2217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2e3bd2217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92e3bd2217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9370382ad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9370382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94e8af9116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94e8af911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4e8af9116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4e8af9116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ody Text">
  <p:cSld name="TITLE_AND_BODY_2">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0" y="185350"/>
            <a:ext cx="9144000" cy="832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rgbClr val="95C93D"/>
              </a:buClr>
              <a:buSzPts val="4800"/>
              <a:buNone/>
              <a:defRPr sz="4800">
                <a:solidFill>
                  <a:srgbClr val="95C93D"/>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13"/>
          <p:cNvSpPr txBox="1">
            <a:spLocks noGrp="1"/>
          </p:cNvSpPr>
          <p:nvPr>
            <p:ph type="body" idx="1"/>
          </p:nvPr>
        </p:nvSpPr>
        <p:spPr>
          <a:xfrm>
            <a:off x="311700" y="1017850"/>
            <a:ext cx="8598300" cy="35136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rgbClr val="3C3C3C"/>
              </a:buClr>
              <a:buSzPts val="1800"/>
              <a:buChar char="●"/>
              <a:defRPr>
                <a:solidFill>
                  <a:srgbClr val="3C3C3C"/>
                </a:solidFill>
              </a:defRPr>
            </a:lvl1pPr>
            <a:lvl2pPr marL="914400" lvl="1" indent="-317500" rtl="0">
              <a:lnSpc>
                <a:spcPct val="100000"/>
              </a:lnSpc>
              <a:spcBef>
                <a:spcPts val="1600"/>
              </a:spcBef>
              <a:spcAft>
                <a:spcPts val="0"/>
              </a:spcAft>
              <a:buClr>
                <a:srgbClr val="3C3C3C"/>
              </a:buClr>
              <a:buSzPts val="1400"/>
              <a:buChar char="○"/>
              <a:defRPr>
                <a:solidFill>
                  <a:srgbClr val="3C3C3C"/>
                </a:solidFill>
              </a:defRPr>
            </a:lvl2pPr>
            <a:lvl3pPr marL="1371600" lvl="2" indent="-317500" rtl="0">
              <a:lnSpc>
                <a:spcPct val="100000"/>
              </a:lnSpc>
              <a:spcBef>
                <a:spcPts val="1600"/>
              </a:spcBef>
              <a:spcAft>
                <a:spcPts val="0"/>
              </a:spcAft>
              <a:buClr>
                <a:srgbClr val="3C3C3C"/>
              </a:buClr>
              <a:buSzPts val="1400"/>
              <a:buChar char="■"/>
              <a:defRPr>
                <a:solidFill>
                  <a:srgbClr val="3C3C3C"/>
                </a:solidFill>
              </a:defRPr>
            </a:lvl3pPr>
            <a:lvl4pPr marL="1828800" lvl="3" indent="-317500" rtl="0">
              <a:lnSpc>
                <a:spcPct val="100000"/>
              </a:lnSpc>
              <a:spcBef>
                <a:spcPts val="1600"/>
              </a:spcBef>
              <a:spcAft>
                <a:spcPts val="0"/>
              </a:spcAft>
              <a:buClr>
                <a:srgbClr val="3C3C3C"/>
              </a:buClr>
              <a:buSzPts val="1400"/>
              <a:buChar char="●"/>
              <a:defRPr>
                <a:solidFill>
                  <a:srgbClr val="3C3C3C"/>
                </a:solidFill>
              </a:defRPr>
            </a:lvl4pPr>
            <a:lvl5pPr marL="2286000" lvl="4" indent="-317500" rtl="0">
              <a:lnSpc>
                <a:spcPct val="100000"/>
              </a:lnSpc>
              <a:spcBef>
                <a:spcPts val="1600"/>
              </a:spcBef>
              <a:spcAft>
                <a:spcPts val="0"/>
              </a:spcAft>
              <a:buClr>
                <a:srgbClr val="3C3C3C"/>
              </a:buClr>
              <a:buSzPts val="1400"/>
              <a:buChar char="○"/>
              <a:defRPr>
                <a:solidFill>
                  <a:srgbClr val="3C3C3C"/>
                </a:solidFill>
              </a:defRPr>
            </a:lvl5pPr>
            <a:lvl6pPr marL="2743200" lvl="5" indent="-317500" rtl="0">
              <a:lnSpc>
                <a:spcPct val="100000"/>
              </a:lnSpc>
              <a:spcBef>
                <a:spcPts val="1600"/>
              </a:spcBef>
              <a:spcAft>
                <a:spcPts val="0"/>
              </a:spcAft>
              <a:buClr>
                <a:srgbClr val="3C3C3C"/>
              </a:buClr>
              <a:buSzPts val="1400"/>
              <a:buChar char="■"/>
              <a:defRPr>
                <a:solidFill>
                  <a:srgbClr val="3C3C3C"/>
                </a:solidFill>
              </a:defRPr>
            </a:lvl6pPr>
            <a:lvl7pPr marL="3200400" lvl="6" indent="-317500" rtl="0">
              <a:lnSpc>
                <a:spcPct val="100000"/>
              </a:lnSpc>
              <a:spcBef>
                <a:spcPts val="1600"/>
              </a:spcBef>
              <a:spcAft>
                <a:spcPts val="0"/>
              </a:spcAft>
              <a:buClr>
                <a:srgbClr val="3C3C3C"/>
              </a:buClr>
              <a:buSzPts val="1400"/>
              <a:buChar char="●"/>
              <a:defRPr>
                <a:solidFill>
                  <a:srgbClr val="3C3C3C"/>
                </a:solidFill>
              </a:defRPr>
            </a:lvl7pPr>
            <a:lvl8pPr marL="3657600" lvl="7" indent="-317500" rtl="0">
              <a:lnSpc>
                <a:spcPct val="100000"/>
              </a:lnSpc>
              <a:spcBef>
                <a:spcPts val="1600"/>
              </a:spcBef>
              <a:spcAft>
                <a:spcPts val="0"/>
              </a:spcAft>
              <a:buClr>
                <a:srgbClr val="3C3C3C"/>
              </a:buClr>
              <a:buSzPts val="1400"/>
              <a:buChar char="○"/>
              <a:defRPr>
                <a:solidFill>
                  <a:srgbClr val="3C3C3C"/>
                </a:solidFill>
              </a:defRPr>
            </a:lvl8pPr>
            <a:lvl9pPr marL="4114800" lvl="8" indent="-317500" rtl="0">
              <a:lnSpc>
                <a:spcPct val="100000"/>
              </a:lnSpc>
              <a:spcBef>
                <a:spcPts val="1600"/>
              </a:spcBef>
              <a:spcAft>
                <a:spcPts val="1600"/>
              </a:spcAft>
              <a:buClr>
                <a:srgbClr val="3C3C3C"/>
              </a:buClr>
              <a:buSzPts val="1400"/>
              <a:buChar char="■"/>
              <a:defRPr>
                <a:solidFill>
                  <a:srgbClr val="3C3C3C"/>
                </a:solidFill>
              </a:defRPr>
            </a:lvl9pPr>
          </a:lstStyle>
          <a:p>
            <a:endParaRPr/>
          </a:p>
        </p:txBody>
      </p:sp>
      <p:sp>
        <p:nvSpPr>
          <p:cNvPr id="58" name="Google Shape;58;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9" name="Google Shape;59;p13"/>
          <p:cNvPicPr preferRelativeResize="0"/>
          <p:nvPr/>
        </p:nvPicPr>
        <p:blipFill rotWithShape="1">
          <a:blip r:embed="rId2">
            <a:alphaModFix/>
          </a:blip>
          <a:srcRect l="66859"/>
          <a:stretch/>
        </p:blipFill>
        <p:spPr>
          <a:xfrm>
            <a:off x="0" y="4592000"/>
            <a:ext cx="1189475" cy="5514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sites.google.com/cps.edu/selremote/hom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asel.org/what-is-se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blacklivesmatteratschool.com/" TargetMode="External"/><Relationship Id="rId7" Type="http://schemas.openxmlformats.org/officeDocument/2006/relationships/hyperlink" Target="https://courageousconversation.co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docs.google.com/document/d/1eNpj8hR7q_XZljgcC8XM5oZVUA72_h51HmNH0FCLO14/edit?usp=sharing" TargetMode="External"/><Relationship Id="rId5" Type="http://schemas.openxmlformats.org/officeDocument/2006/relationships/hyperlink" Target="https://education-reimagined.org/voyager/voyager-june-2020/" TargetMode="External"/><Relationship Id="rId4" Type="http://schemas.openxmlformats.org/officeDocument/2006/relationships/hyperlink" Target="https://educationtownhall.org/2018/09/27/black-lives-matter-at-school-and-confronting-the-education-debt/"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vox.com/2020/6/3/21278245/antiracist-racism-race-books-resources-antiracism" TargetMode="External"/><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edutopia.org/article/guide-equity-and-antiracism-educators" TargetMode="External"/><Relationship Id="rId5" Type="http://schemas.openxmlformats.org/officeDocument/2006/relationships/hyperlink" Target="https://www.pbs.org/education/blog/tools-for-anti-racist-teaching" TargetMode="External"/><Relationship Id="rId4" Type="http://schemas.openxmlformats.org/officeDocument/2006/relationships/hyperlink" Target="http://www.edchange.org/publications/Avoiding-Racial-Equity-Detours-Gorski.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ascd.org/ascd-express/vol15/num13/5-strategies-for-teacher-self-care.aspx"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trhowell@cps.edu"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hyperlink" Target="mailto:trhowell@cps.edu"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hyperlink" Target="mailto:dssmith30@cps.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sites.google.com/cps.edu/competency/home?authuser=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edweek.org/ew/articles/2019/02/06/what-is-performance-assessment.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ctrTitle"/>
          </p:nvPr>
        </p:nvSpPr>
        <p:spPr>
          <a:xfrm>
            <a:off x="5210450" y="1074838"/>
            <a:ext cx="3621900" cy="245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900"/>
              <a:t>Competency Based Education SEL Integration: </a:t>
            </a:r>
            <a:endParaRPr sz="3900"/>
          </a:p>
          <a:p>
            <a:pPr marL="0" lvl="0" indent="0" algn="ctr" rtl="0">
              <a:spcBef>
                <a:spcPts val="0"/>
              </a:spcBef>
              <a:spcAft>
                <a:spcPts val="0"/>
              </a:spcAft>
              <a:buNone/>
            </a:pPr>
            <a:r>
              <a:rPr lang="en" sz="3900"/>
              <a:t>BOY PD 2020</a:t>
            </a:r>
            <a:endParaRPr sz="3900"/>
          </a:p>
        </p:txBody>
      </p:sp>
      <p:pic>
        <p:nvPicPr>
          <p:cNvPr id="65" name="Google Shape;65;p14"/>
          <p:cNvPicPr preferRelativeResize="0"/>
          <p:nvPr/>
        </p:nvPicPr>
        <p:blipFill>
          <a:blip r:embed="rId3">
            <a:alphaModFix/>
          </a:blip>
          <a:stretch>
            <a:fillRect/>
          </a:stretch>
        </p:blipFill>
        <p:spPr>
          <a:xfrm>
            <a:off x="7249275" y="4085325"/>
            <a:ext cx="1583075" cy="791550"/>
          </a:xfrm>
          <a:prstGeom prst="rect">
            <a:avLst/>
          </a:prstGeom>
          <a:noFill/>
          <a:ln>
            <a:noFill/>
          </a:ln>
        </p:spPr>
      </p:pic>
      <p:pic>
        <p:nvPicPr>
          <p:cNvPr id="66" name="Google Shape;66;p14"/>
          <p:cNvPicPr preferRelativeResize="0"/>
          <p:nvPr/>
        </p:nvPicPr>
        <p:blipFill>
          <a:blip r:embed="rId4">
            <a:alphaModFix/>
          </a:blip>
          <a:stretch>
            <a:fillRect/>
          </a:stretch>
        </p:blipFill>
        <p:spPr>
          <a:xfrm>
            <a:off x="206250" y="813900"/>
            <a:ext cx="4923850" cy="297318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 as a District-wide Priority</a:t>
            </a:r>
            <a:endParaRPr/>
          </a:p>
        </p:txBody>
      </p:sp>
      <p:sp>
        <p:nvSpPr>
          <p:cNvPr id="140" name="Google Shape;140;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For SY21:</a:t>
            </a:r>
            <a:endParaRPr sz="2600"/>
          </a:p>
          <a:p>
            <a:pPr marL="0" lvl="0" indent="0" algn="l" rtl="0">
              <a:lnSpc>
                <a:spcPct val="100000"/>
              </a:lnSpc>
              <a:spcBef>
                <a:spcPts val="1600"/>
              </a:spcBef>
              <a:spcAft>
                <a:spcPts val="0"/>
              </a:spcAft>
              <a:buNone/>
            </a:pPr>
            <a:r>
              <a:rPr lang="en" sz="2200" b="1">
                <a:solidFill>
                  <a:srgbClr val="FFFFFF"/>
                </a:solidFill>
              </a:rPr>
              <a:t>#1: Prioritize social emotional skill development, relational trust, and building strong classroom communities as the foundations for learning.</a:t>
            </a:r>
            <a:r>
              <a:rPr lang="en" sz="2200">
                <a:solidFill>
                  <a:srgbClr val="FFFFFF"/>
                </a:solidFill>
              </a:rPr>
              <a:t> </a:t>
            </a:r>
            <a:br>
              <a:rPr lang="en" sz="2200">
                <a:solidFill>
                  <a:srgbClr val="FFFFFF"/>
                </a:solidFill>
              </a:rPr>
            </a:br>
            <a:endParaRPr sz="2200">
              <a:solidFill>
                <a:srgbClr val="FFFFFF"/>
              </a:solidFill>
            </a:endParaRPr>
          </a:p>
          <a:p>
            <a:pPr marL="0" lvl="0" indent="0" algn="l" rtl="0">
              <a:lnSpc>
                <a:spcPct val="100000"/>
              </a:lnSpc>
              <a:spcBef>
                <a:spcPts val="0"/>
              </a:spcBef>
              <a:spcAft>
                <a:spcPts val="0"/>
              </a:spcAft>
              <a:buNone/>
            </a:pPr>
            <a:r>
              <a:rPr lang="en" sz="2200">
                <a:solidFill>
                  <a:srgbClr val="FFFFFF"/>
                </a:solidFill>
              </a:rPr>
              <a:t>We must be attentive to the well being of students and staff by providing strength based comprehensive supports.</a:t>
            </a:r>
            <a:endParaRPr sz="2200">
              <a:solidFill>
                <a:srgbClr val="FFFFFF"/>
              </a:solidFill>
            </a:endParaRPr>
          </a:p>
          <a:p>
            <a:pPr marL="0" lvl="0" indent="0" algn="l" rtl="0">
              <a:lnSpc>
                <a:spcPct val="100000"/>
              </a:lnSpc>
              <a:spcBef>
                <a:spcPts val="0"/>
              </a:spcBef>
              <a:spcAft>
                <a:spcPts val="0"/>
              </a:spcAft>
              <a:buNone/>
            </a:pPr>
            <a:endParaRPr sz="2200">
              <a:solidFill>
                <a:srgbClr val="FFFFFF"/>
              </a:solidFill>
            </a:endParaRPr>
          </a:p>
          <a:p>
            <a:pPr marL="0" lvl="0" indent="0" algn="l" rtl="0">
              <a:lnSpc>
                <a:spcPct val="100000"/>
              </a:lnSpc>
              <a:spcBef>
                <a:spcPts val="0"/>
              </a:spcBef>
              <a:spcAft>
                <a:spcPts val="0"/>
              </a:spcAft>
              <a:buNone/>
            </a:pPr>
            <a:r>
              <a:rPr lang="en" sz="2200" u="sng">
                <a:solidFill>
                  <a:schemeClr val="accent5"/>
                </a:solidFill>
                <a:hlinkClick r:id="rId3">
                  <a:extLst>
                    <a:ext uri="{A12FA001-AC4F-418D-AE19-62706E023703}">
                      <ahyp:hlinkClr xmlns:ahyp="http://schemas.microsoft.com/office/drawing/2018/hyperlinkcolor" val="tx"/>
                    </a:ext>
                  </a:extLst>
                </a:hlinkClick>
              </a:rPr>
              <a:t>CPS’s SEL in Remote Learning Site</a:t>
            </a:r>
            <a:endParaRPr sz="2200">
              <a:solidFill>
                <a:schemeClr val="dk1"/>
              </a:solidFill>
            </a:endParaRPr>
          </a:p>
          <a:p>
            <a:pPr marL="0" lvl="0" indent="0" algn="l" rtl="0">
              <a:lnSpc>
                <a:spcPct val="100000"/>
              </a:lnSpc>
              <a:spcBef>
                <a:spcPts val="0"/>
              </a:spcBef>
              <a:spcAft>
                <a:spcPts val="0"/>
              </a:spcAft>
              <a:buNone/>
            </a:pPr>
            <a:endParaRPr sz="22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309600" y="975925"/>
            <a:ext cx="4056900" cy="215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SEL and why is it so important?</a:t>
            </a:r>
            <a:endParaRPr/>
          </a:p>
        </p:txBody>
      </p:sp>
      <p:pic>
        <p:nvPicPr>
          <p:cNvPr id="146" name="Google Shape;146;p24"/>
          <p:cNvPicPr preferRelativeResize="0"/>
          <p:nvPr/>
        </p:nvPicPr>
        <p:blipFill>
          <a:blip r:embed="rId3">
            <a:alphaModFix/>
          </a:blip>
          <a:stretch>
            <a:fillRect/>
          </a:stretch>
        </p:blipFill>
        <p:spPr>
          <a:xfrm>
            <a:off x="4733450" y="629650"/>
            <a:ext cx="3503875" cy="2919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The WHAT and WHY of SEL</a:t>
            </a:r>
            <a:endParaRPr b="1"/>
          </a:p>
        </p:txBody>
      </p:sp>
      <p:sp>
        <p:nvSpPr>
          <p:cNvPr id="152" name="Google Shape;152;p25"/>
          <p:cNvSpPr txBox="1">
            <a:spLocks noGrp="1"/>
          </p:cNvSpPr>
          <p:nvPr>
            <p:ph type="body" idx="1"/>
          </p:nvPr>
        </p:nvSpPr>
        <p:spPr>
          <a:xfrm>
            <a:off x="311700" y="1172600"/>
            <a:ext cx="5871000" cy="189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FFFFFF"/>
                </a:solidFill>
              </a:rPr>
              <a:t>Social &amp; Emotional Learning is defined in the </a:t>
            </a:r>
            <a:r>
              <a:rPr lang="en" sz="1600" u="sng">
                <a:solidFill>
                  <a:srgbClr val="FFFFFF"/>
                </a:solidFill>
                <a:hlinkClick r:id="rId3">
                  <a:extLst>
                    <a:ext uri="{A12FA001-AC4F-418D-AE19-62706E023703}">
                      <ahyp:hlinkClr xmlns:ahyp="http://schemas.microsoft.com/office/drawing/2018/hyperlinkcolor" val="tx"/>
                    </a:ext>
                  </a:extLst>
                </a:hlinkClick>
              </a:rPr>
              <a:t>(CASEL Framework)</a:t>
            </a:r>
            <a:r>
              <a:rPr lang="en" sz="1600">
                <a:solidFill>
                  <a:srgbClr val="FFFFFF"/>
                </a:solidFill>
              </a:rPr>
              <a:t> as</a:t>
            </a:r>
            <a:r>
              <a:rPr lang="en" sz="1700">
                <a:solidFill>
                  <a:srgbClr val="FFFFFF"/>
                </a:solidFill>
              </a:rPr>
              <a:t> </a:t>
            </a:r>
            <a:r>
              <a:rPr lang="en" sz="1600">
                <a:solidFill>
                  <a:srgbClr val="FFFFFF"/>
                </a:solidFill>
              </a:rPr>
              <a:t>the process through which children and adults 1) understand and manage emotions, 2)  set and achieve positive goals, 3) feel and show empathy for others, 4) establish and maintain positive relationships, and 5) make responsible decisions.</a:t>
            </a:r>
            <a:endParaRPr sz="1600">
              <a:solidFill>
                <a:srgbClr val="FFFFFF"/>
              </a:solidFill>
            </a:endParaRPr>
          </a:p>
          <a:p>
            <a:pPr marL="0" lvl="0" indent="0" algn="l" rtl="0">
              <a:spcBef>
                <a:spcPts val="1600"/>
              </a:spcBef>
              <a:spcAft>
                <a:spcPts val="1600"/>
              </a:spcAft>
              <a:buNone/>
            </a:pPr>
            <a:endParaRPr sz="1600">
              <a:solidFill>
                <a:srgbClr val="FFFFFF"/>
              </a:solidFill>
            </a:endParaRPr>
          </a:p>
        </p:txBody>
      </p:sp>
      <p:pic>
        <p:nvPicPr>
          <p:cNvPr id="153" name="Google Shape;153;p25"/>
          <p:cNvPicPr preferRelativeResize="0"/>
          <p:nvPr/>
        </p:nvPicPr>
        <p:blipFill>
          <a:blip r:embed="rId4">
            <a:alphaModFix/>
          </a:blip>
          <a:stretch>
            <a:fillRect/>
          </a:stretch>
        </p:blipFill>
        <p:spPr>
          <a:xfrm>
            <a:off x="6053725" y="256026"/>
            <a:ext cx="3000400" cy="1953500"/>
          </a:xfrm>
          <a:prstGeom prst="rect">
            <a:avLst/>
          </a:prstGeom>
          <a:noFill/>
          <a:ln>
            <a:noFill/>
          </a:ln>
        </p:spPr>
      </p:pic>
      <p:sp>
        <p:nvSpPr>
          <p:cNvPr id="154" name="Google Shape;154;p25"/>
          <p:cNvSpPr txBox="1"/>
          <p:nvPr/>
        </p:nvSpPr>
        <p:spPr>
          <a:xfrm>
            <a:off x="373025" y="2857925"/>
            <a:ext cx="8333400" cy="195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900">
                <a:solidFill>
                  <a:srgbClr val="FFFFFF"/>
                </a:solidFill>
                <a:latin typeface="Playfair Display"/>
                <a:ea typeface="Playfair Display"/>
                <a:cs typeface="Playfair Display"/>
                <a:sym typeface="Playfair Display"/>
              </a:rPr>
              <a:t>SEL  is also about giving students opportunities to learn and practice using the skills listed above with support in order to EMPOWER students to advocate for themselves and others, navigate the challenging world we live in, and creating positive change with the knowledge and habits necessary for success in high school, college, career, and life.</a:t>
            </a:r>
            <a:endParaRPr sz="1900" b="1">
              <a:solidFill>
                <a:srgbClr val="FFFFFF"/>
              </a:solidFill>
            </a:endParaRPr>
          </a:p>
          <a:p>
            <a:pPr marL="0" lvl="0" indent="0" algn="l" rtl="0">
              <a:spcBef>
                <a:spcPts val="1600"/>
              </a:spcBef>
              <a:spcAft>
                <a:spcPts val="0"/>
              </a:spcAft>
              <a:buNone/>
            </a:pPr>
            <a:endParaRPr>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178025" y="284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t>Social &amp; Emotional Needs in 2020</a:t>
            </a:r>
            <a:endParaRPr sz="2500" b="1"/>
          </a:p>
        </p:txBody>
      </p:sp>
      <p:sp>
        <p:nvSpPr>
          <p:cNvPr id="160" name="Google Shape;160;p26"/>
          <p:cNvSpPr txBox="1">
            <a:spLocks noGrp="1"/>
          </p:cNvSpPr>
          <p:nvPr>
            <p:ph type="body" idx="1"/>
          </p:nvPr>
        </p:nvSpPr>
        <p:spPr>
          <a:xfrm>
            <a:off x="178025" y="857125"/>
            <a:ext cx="2273400" cy="513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b="1">
                <a:solidFill>
                  <a:srgbClr val="000000"/>
                </a:solidFill>
                <a:latin typeface="Playfair Display"/>
                <a:ea typeface="Playfair Display"/>
                <a:cs typeface="Playfair Display"/>
                <a:sym typeface="Playfair Display"/>
              </a:rPr>
              <a:t>COVID-19</a:t>
            </a:r>
            <a:endParaRPr sz="2400" b="1">
              <a:solidFill>
                <a:srgbClr val="000000"/>
              </a:solidFill>
              <a:latin typeface="Playfair Display"/>
              <a:ea typeface="Playfair Display"/>
              <a:cs typeface="Playfair Display"/>
              <a:sym typeface="Playfair Display"/>
            </a:endParaRPr>
          </a:p>
        </p:txBody>
      </p:sp>
      <p:pic>
        <p:nvPicPr>
          <p:cNvPr id="161" name="Google Shape;161;p26"/>
          <p:cNvPicPr preferRelativeResize="0"/>
          <p:nvPr/>
        </p:nvPicPr>
        <p:blipFill>
          <a:blip r:embed="rId3">
            <a:alphaModFix/>
          </a:blip>
          <a:stretch>
            <a:fillRect/>
          </a:stretch>
        </p:blipFill>
        <p:spPr>
          <a:xfrm>
            <a:off x="4756725" y="179775"/>
            <a:ext cx="4160275" cy="1782975"/>
          </a:xfrm>
          <a:prstGeom prst="rect">
            <a:avLst/>
          </a:prstGeom>
          <a:noFill/>
          <a:ln>
            <a:noFill/>
          </a:ln>
        </p:spPr>
      </p:pic>
      <p:sp>
        <p:nvSpPr>
          <p:cNvPr id="162" name="Google Shape;162;p26"/>
          <p:cNvSpPr txBox="1"/>
          <p:nvPr/>
        </p:nvSpPr>
        <p:spPr>
          <a:xfrm>
            <a:off x="1319250" y="1319575"/>
            <a:ext cx="2571600" cy="66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layfair Display"/>
                <a:ea typeface="Playfair Display"/>
                <a:cs typeface="Playfair Display"/>
                <a:sym typeface="Playfair Display"/>
              </a:rPr>
              <a:t>Police Brutality</a:t>
            </a:r>
            <a:endParaRPr sz="2400" b="1">
              <a:latin typeface="Playfair Display"/>
              <a:ea typeface="Playfair Display"/>
              <a:cs typeface="Playfair Display"/>
              <a:sym typeface="Playfair Display"/>
            </a:endParaRPr>
          </a:p>
        </p:txBody>
      </p:sp>
      <p:sp>
        <p:nvSpPr>
          <p:cNvPr id="163" name="Google Shape;163;p26"/>
          <p:cNvSpPr txBox="1"/>
          <p:nvPr/>
        </p:nvSpPr>
        <p:spPr>
          <a:xfrm>
            <a:off x="519675" y="3048925"/>
            <a:ext cx="25716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layfair Display"/>
                <a:ea typeface="Playfair Display"/>
                <a:cs typeface="Playfair Display"/>
                <a:sym typeface="Playfair Display"/>
              </a:rPr>
              <a:t>Food Deserts</a:t>
            </a:r>
            <a:endParaRPr sz="2400" b="1">
              <a:latin typeface="Playfair Display"/>
              <a:ea typeface="Playfair Display"/>
              <a:cs typeface="Playfair Display"/>
              <a:sym typeface="Playfair Display"/>
            </a:endParaRPr>
          </a:p>
        </p:txBody>
      </p:sp>
      <p:sp>
        <p:nvSpPr>
          <p:cNvPr id="164" name="Google Shape;164;p26"/>
          <p:cNvSpPr txBox="1"/>
          <p:nvPr/>
        </p:nvSpPr>
        <p:spPr>
          <a:xfrm>
            <a:off x="2691625" y="3048850"/>
            <a:ext cx="2878200" cy="51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layfair Display"/>
                <a:ea typeface="Playfair Display"/>
                <a:cs typeface="Playfair Display"/>
                <a:sym typeface="Playfair Display"/>
              </a:rPr>
              <a:t>Social Distancing</a:t>
            </a:r>
            <a:endParaRPr sz="2400" b="1">
              <a:latin typeface="Playfair Display"/>
              <a:ea typeface="Playfair Display"/>
              <a:cs typeface="Playfair Display"/>
              <a:sym typeface="Playfair Display"/>
            </a:endParaRPr>
          </a:p>
        </p:txBody>
      </p:sp>
      <p:sp>
        <p:nvSpPr>
          <p:cNvPr id="165" name="Google Shape;165;p26"/>
          <p:cNvSpPr txBox="1"/>
          <p:nvPr/>
        </p:nvSpPr>
        <p:spPr>
          <a:xfrm>
            <a:off x="339750" y="3744225"/>
            <a:ext cx="4530600" cy="51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layfair Display"/>
                <a:ea typeface="Playfair Display"/>
                <a:cs typeface="Playfair Display"/>
                <a:sym typeface="Playfair Display"/>
              </a:rPr>
              <a:t>Managing Disappointment</a:t>
            </a:r>
            <a:endParaRPr sz="2400" b="1">
              <a:latin typeface="Playfair Display"/>
              <a:ea typeface="Playfair Display"/>
              <a:cs typeface="Playfair Display"/>
              <a:sym typeface="Playfair Display"/>
            </a:endParaRPr>
          </a:p>
        </p:txBody>
      </p:sp>
      <p:sp>
        <p:nvSpPr>
          <p:cNvPr id="166" name="Google Shape;166;p26"/>
          <p:cNvSpPr txBox="1"/>
          <p:nvPr/>
        </p:nvSpPr>
        <p:spPr>
          <a:xfrm>
            <a:off x="6274875" y="4257525"/>
            <a:ext cx="2412000" cy="53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layfair Display"/>
                <a:ea typeface="Playfair Display"/>
                <a:cs typeface="Playfair Display"/>
                <a:sym typeface="Playfair Display"/>
              </a:rPr>
              <a:t>Anxiety &amp; Fear</a:t>
            </a:r>
            <a:endParaRPr sz="2400" b="1">
              <a:latin typeface="Playfair Display"/>
              <a:ea typeface="Playfair Display"/>
              <a:cs typeface="Playfair Display"/>
              <a:sym typeface="Playfair Display"/>
            </a:endParaRPr>
          </a:p>
        </p:txBody>
      </p:sp>
      <p:sp>
        <p:nvSpPr>
          <p:cNvPr id="167" name="Google Shape;167;p26"/>
          <p:cNvSpPr txBox="1"/>
          <p:nvPr/>
        </p:nvSpPr>
        <p:spPr>
          <a:xfrm>
            <a:off x="2691625" y="2300675"/>
            <a:ext cx="3877800" cy="51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layfair Display"/>
                <a:ea typeface="Playfair Display"/>
                <a:cs typeface="Playfair Display"/>
                <a:sym typeface="Playfair Display"/>
              </a:rPr>
              <a:t>Community Under Stress</a:t>
            </a:r>
            <a:endParaRPr sz="2400" b="1">
              <a:latin typeface="Playfair Display"/>
              <a:ea typeface="Playfair Display"/>
              <a:cs typeface="Playfair Display"/>
              <a:sym typeface="Playfair Display"/>
            </a:endParaRPr>
          </a:p>
        </p:txBody>
      </p:sp>
      <p:sp>
        <p:nvSpPr>
          <p:cNvPr id="168" name="Google Shape;168;p26"/>
          <p:cNvSpPr txBox="1"/>
          <p:nvPr/>
        </p:nvSpPr>
        <p:spPr>
          <a:xfrm>
            <a:off x="1066025" y="4392275"/>
            <a:ext cx="2878200" cy="51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layfair Display"/>
                <a:ea typeface="Playfair Display"/>
                <a:cs typeface="Playfair Display"/>
                <a:sym typeface="Playfair Display"/>
              </a:rPr>
              <a:t>Grief &amp; Loss</a:t>
            </a:r>
            <a:endParaRPr sz="2400" b="1">
              <a:latin typeface="Playfair Display"/>
              <a:ea typeface="Playfair Display"/>
              <a:cs typeface="Playfair Display"/>
              <a:sym typeface="Playfair Display"/>
            </a:endParaRPr>
          </a:p>
        </p:txBody>
      </p:sp>
      <p:sp>
        <p:nvSpPr>
          <p:cNvPr id="169" name="Google Shape;169;p26"/>
          <p:cNvSpPr txBox="1"/>
          <p:nvPr/>
        </p:nvSpPr>
        <p:spPr>
          <a:xfrm>
            <a:off x="3371275" y="4292750"/>
            <a:ext cx="3371400" cy="51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layfair Display"/>
                <a:ea typeface="Playfair Display"/>
                <a:cs typeface="Playfair Display"/>
                <a:sym typeface="Playfair Display"/>
              </a:rPr>
              <a:t>LGBTQ Support</a:t>
            </a:r>
            <a:endParaRPr sz="2400" b="1">
              <a:latin typeface="Playfair Display"/>
              <a:ea typeface="Playfair Display"/>
              <a:cs typeface="Playfair Display"/>
              <a:sym typeface="Playfair Display"/>
            </a:endParaRPr>
          </a:p>
        </p:txBody>
      </p:sp>
      <p:sp>
        <p:nvSpPr>
          <p:cNvPr id="170" name="Google Shape;170;p26"/>
          <p:cNvSpPr txBox="1"/>
          <p:nvPr/>
        </p:nvSpPr>
        <p:spPr>
          <a:xfrm>
            <a:off x="258375" y="2448350"/>
            <a:ext cx="2726400" cy="51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layfair Display"/>
                <a:ea typeface="Playfair Display"/>
                <a:cs typeface="Playfair Display"/>
                <a:sym typeface="Playfair Display"/>
              </a:rPr>
              <a:t>Abusive Homes </a:t>
            </a:r>
            <a:endParaRPr sz="2400" b="1">
              <a:latin typeface="Playfair Display"/>
              <a:ea typeface="Playfair Display"/>
              <a:cs typeface="Playfair Display"/>
              <a:sym typeface="Playfair Display"/>
            </a:endParaRPr>
          </a:p>
        </p:txBody>
      </p:sp>
      <p:sp>
        <p:nvSpPr>
          <p:cNvPr id="171" name="Google Shape;171;p26"/>
          <p:cNvSpPr txBox="1"/>
          <p:nvPr/>
        </p:nvSpPr>
        <p:spPr>
          <a:xfrm>
            <a:off x="4756725" y="3572875"/>
            <a:ext cx="3611100" cy="51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layfair Display"/>
                <a:ea typeface="Playfair Display"/>
                <a:cs typeface="Playfair Display"/>
                <a:sym typeface="Playfair Display"/>
              </a:rPr>
              <a:t>Political Uncertainty</a:t>
            </a:r>
            <a:endParaRPr sz="2400" b="1">
              <a:latin typeface="Playfair Display"/>
              <a:ea typeface="Playfair Display"/>
              <a:cs typeface="Playfair Display"/>
              <a:sym typeface="Playfair Display"/>
            </a:endParaRPr>
          </a:p>
        </p:txBody>
      </p:sp>
      <p:sp>
        <p:nvSpPr>
          <p:cNvPr id="172" name="Google Shape;172;p26"/>
          <p:cNvSpPr txBox="1"/>
          <p:nvPr/>
        </p:nvSpPr>
        <p:spPr>
          <a:xfrm>
            <a:off x="5378100" y="2663650"/>
            <a:ext cx="3765900" cy="85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latin typeface="Playfair Display"/>
                <a:ea typeface="Playfair Display"/>
                <a:cs typeface="Playfair Display"/>
                <a:sym typeface="Playfair Display"/>
              </a:rPr>
              <a:t>Managing Remote Learning</a:t>
            </a:r>
            <a:endParaRPr sz="2400" b="1">
              <a:latin typeface="Playfair Display"/>
              <a:ea typeface="Playfair Display"/>
              <a:cs typeface="Playfair Display"/>
              <a:sym typeface="Playfair Display"/>
            </a:endParaRPr>
          </a:p>
        </p:txBody>
      </p:sp>
      <p:sp>
        <p:nvSpPr>
          <p:cNvPr id="173" name="Google Shape;173;p26"/>
          <p:cNvSpPr txBox="1"/>
          <p:nvPr/>
        </p:nvSpPr>
        <p:spPr>
          <a:xfrm>
            <a:off x="258375" y="1857888"/>
            <a:ext cx="2726400" cy="51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layfair Display"/>
                <a:ea typeface="Playfair Display"/>
                <a:cs typeface="Playfair Display"/>
                <a:sym typeface="Playfair Display"/>
              </a:rPr>
              <a:t>Racial Injustices</a:t>
            </a:r>
            <a:endParaRPr>
              <a:latin typeface="Average"/>
              <a:ea typeface="Average"/>
              <a:cs typeface="Average"/>
              <a:sym typeface="Averag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What can we do? We can TEACH!</a:t>
            </a:r>
            <a:endParaRPr b="1"/>
          </a:p>
        </p:txBody>
      </p:sp>
      <p:sp>
        <p:nvSpPr>
          <p:cNvPr id="179" name="Google Shape;179;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Teaching, which includes SEL, is an act of </a:t>
            </a:r>
            <a:r>
              <a:rPr lang="en" sz="2400" b="1"/>
              <a:t>SOCIAL JUSTICE</a:t>
            </a:r>
            <a:r>
              <a:rPr lang="en" sz="2400"/>
              <a:t>.</a:t>
            </a:r>
            <a:endParaRPr sz="2400"/>
          </a:p>
          <a:p>
            <a:pPr marL="914400" lvl="1" indent="-349250" algn="l" rtl="0">
              <a:spcBef>
                <a:spcPts val="0"/>
              </a:spcBef>
              <a:spcAft>
                <a:spcPts val="0"/>
              </a:spcAft>
              <a:buSzPts val="1900"/>
              <a:buChar char="○"/>
            </a:pPr>
            <a:r>
              <a:rPr lang="en" sz="1900"/>
              <a:t>“You’re not doing social justice work, your work </a:t>
            </a:r>
            <a:r>
              <a:rPr lang="en" sz="1900" b="1" i="1"/>
              <a:t>is</a:t>
            </a:r>
            <a:r>
              <a:rPr lang="en" sz="1900"/>
              <a:t> social justice.”                 ~Dr. Nadine Leblanc, </a:t>
            </a:r>
            <a:r>
              <a:rPr lang="en" sz="1900" i="1"/>
              <a:t>CPS</a:t>
            </a:r>
            <a:endParaRPr sz="1900" i="1"/>
          </a:p>
          <a:p>
            <a:pPr marL="457200" lvl="0" indent="-381000" algn="l" rtl="0">
              <a:spcBef>
                <a:spcPts val="0"/>
              </a:spcBef>
              <a:spcAft>
                <a:spcPts val="0"/>
              </a:spcAft>
              <a:buSzPts val="2400"/>
              <a:buChar char="●"/>
            </a:pPr>
            <a:r>
              <a:rPr lang="en" sz="2400"/>
              <a:t>Using SEL strategies to build positive relationships and to empower students is an act of </a:t>
            </a:r>
            <a:r>
              <a:rPr lang="en" sz="2400" b="1"/>
              <a:t>CARING</a:t>
            </a:r>
            <a:r>
              <a:rPr lang="en" sz="2400"/>
              <a:t>.</a:t>
            </a:r>
            <a:endParaRPr sz="2400"/>
          </a:p>
          <a:p>
            <a:pPr marL="457200" lvl="0" indent="-381000" algn="l" rtl="0">
              <a:spcBef>
                <a:spcPts val="0"/>
              </a:spcBef>
              <a:spcAft>
                <a:spcPts val="0"/>
              </a:spcAft>
              <a:buSzPts val="2400"/>
              <a:buChar char="●"/>
            </a:pPr>
            <a:r>
              <a:rPr lang="en" sz="2400"/>
              <a:t>Listening and understanding is an act of </a:t>
            </a:r>
            <a:r>
              <a:rPr lang="en" sz="2400" b="1"/>
              <a:t>COMPASSION and EMPATHY</a:t>
            </a:r>
            <a:r>
              <a:rPr lang="en" sz="2400"/>
              <a:t>.</a:t>
            </a:r>
            <a:endParaRPr sz="2400"/>
          </a:p>
          <a:p>
            <a:pPr marL="457200" lvl="0" indent="-381000" algn="l" rtl="0">
              <a:spcBef>
                <a:spcPts val="0"/>
              </a:spcBef>
              <a:spcAft>
                <a:spcPts val="0"/>
              </a:spcAft>
              <a:buSzPts val="2400"/>
              <a:buChar char="●"/>
            </a:pPr>
            <a:r>
              <a:rPr lang="en" sz="2400"/>
              <a:t>Responding is an act of </a:t>
            </a:r>
            <a:r>
              <a:rPr lang="en" sz="2400" b="1"/>
              <a:t>COURAGE</a:t>
            </a:r>
            <a:r>
              <a:rPr lang="en" sz="2400"/>
              <a:t>.</a:t>
            </a:r>
            <a:endParaRPr sz="2400"/>
          </a:p>
          <a:p>
            <a:pPr marL="457200" lvl="0" indent="0" algn="l" rtl="0">
              <a:spcBef>
                <a:spcPts val="1600"/>
              </a:spcBef>
              <a:spcAft>
                <a:spcPts val="1600"/>
              </a:spcAft>
              <a:buNone/>
            </a:pPr>
            <a:endParaRPr sz="17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Social Justice and Equity at the Center</a:t>
            </a:r>
            <a:endParaRPr/>
          </a:p>
        </p:txBody>
      </p:sp>
      <p:sp>
        <p:nvSpPr>
          <p:cNvPr id="185" name="Google Shape;185;p28"/>
          <p:cNvSpPr txBox="1">
            <a:spLocks noGrp="1"/>
          </p:cNvSpPr>
          <p:nvPr>
            <p:ph type="body" idx="1"/>
          </p:nvPr>
        </p:nvSpPr>
        <p:spPr>
          <a:xfrm>
            <a:off x="191150" y="1017725"/>
            <a:ext cx="5595300" cy="379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rPr>
              <a:t>Social justice education</a:t>
            </a:r>
            <a:r>
              <a:rPr lang="en">
                <a:solidFill>
                  <a:srgbClr val="FFFFFF"/>
                </a:solidFill>
              </a:rPr>
              <a:t> is concerned with achieving </a:t>
            </a:r>
            <a:r>
              <a:rPr lang="en" b="1">
                <a:solidFill>
                  <a:srgbClr val="FFFFFF"/>
                </a:solidFill>
              </a:rPr>
              <a:t>equitable</a:t>
            </a:r>
            <a:r>
              <a:rPr lang="en">
                <a:solidFill>
                  <a:srgbClr val="FFFFFF"/>
                </a:solidFill>
              </a:rPr>
              <a:t> and quality education for all students. The goal of </a:t>
            </a:r>
            <a:r>
              <a:rPr lang="en" b="1">
                <a:solidFill>
                  <a:srgbClr val="FFFFFF"/>
                </a:solidFill>
              </a:rPr>
              <a:t>social justice education</a:t>
            </a:r>
            <a:r>
              <a:rPr lang="en">
                <a:solidFill>
                  <a:srgbClr val="FFFFFF"/>
                </a:solidFill>
              </a:rPr>
              <a:t> is full and equal participation of all groups in society that is mutually shaped to meet their needs.</a:t>
            </a:r>
            <a:endParaRPr>
              <a:solidFill>
                <a:srgbClr val="FFFFFF"/>
              </a:solidFill>
            </a:endParaRPr>
          </a:p>
          <a:p>
            <a:pPr marL="0" lvl="0" indent="0" algn="l" rtl="0">
              <a:spcBef>
                <a:spcPts val="1600"/>
              </a:spcBef>
              <a:spcAft>
                <a:spcPts val="0"/>
              </a:spcAft>
              <a:buNone/>
            </a:pPr>
            <a:r>
              <a:rPr lang="en" b="1">
                <a:solidFill>
                  <a:srgbClr val="FFFFFF"/>
                </a:solidFill>
              </a:rPr>
              <a:t>Education</a:t>
            </a:r>
            <a:r>
              <a:rPr lang="en">
                <a:solidFill>
                  <a:srgbClr val="FFFFFF"/>
                </a:solidFill>
              </a:rPr>
              <a:t> is </a:t>
            </a:r>
            <a:r>
              <a:rPr lang="en" b="1">
                <a:solidFill>
                  <a:srgbClr val="FFFFFF"/>
                </a:solidFill>
              </a:rPr>
              <a:t>social justice</a:t>
            </a:r>
            <a:r>
              <a:rPr lang="en">
                <a:solidFill>
                  <a:srgbClr val="FFFFFF"/>
                </a:solidFill>
              </a:rPr>
              <a:t>. “I believe that </a:t>
            </a:r>
            <a:r>
              <a:rPr lang="en" b="1">
                <a:solidFill>
                  <a:srgbClr val="FFFFFF"/>
                </a:solidFill>
              </a:rPr>
              <a:t>education</a:t>
            </a:r>
            <a:r>
              <a:rPr lang="en">
                <a:solidFill>
                  <a:srgbClr val="FFFFFF"/>
                </a:solidFill>
              </a:rPr>
              <a:t> is the civil rights issue of our generation. </a:t>
            </a:r>
            <a:r>
              <a:rPr lang="en" sz="1750">
                <a:solidFill>
                  <a:srgbClr val="FFFFFF"/>
                </a:solidFill>
              </a:rPr>
              <a:t>And if you care about promoting opportunity and reducing inequality, the classroom is the place to start. </a:t>
            </a:r>
            <a:r>
              <a:rPr lang="en">
                <a:solidFill>
                  <a:srgbClr val="FFFFFF"/>
                </a:solidFill>
              </a:rPr>
              <a:t>Great </a:t>
            </a:r>
            <a:r>
              <a:rPr lang="en" b="1">
                <a:solidFill>
                  <a:srgbClr val="FFFFFF"/>
                </a:solidFill>
              </a:rPr>
              <a:t>teaching</a:t>
            </a:r>
            <a:r>
              <a:rPr lang="en">
                <a:solidFill>
                  <a:srgbClr val="FFFFFF"/>
                </a:solidFill>
              </a:rPr>
              <a:t> is about so much more than </a:t>
            </a:r>
            <a:r>
              <a:rPr lang="en" b="1">
                <a:solidFill>
                  <a:srgbClr val="FFFFFF"/>
                </a:solidFill>
              </a:rPr>
              <a:t>education</a:t>
            </a:r>
            <a:r>
              <a:rPr lang="en">
                <a:solidFill>
                  <a:srgbClr val="FFFFFF"/>
                </a:solidFill>
              </a:rPr>
              <a:t>; it is a daily fight for </a:t>
            </a:r>
            <a:r>
              <a:rPr lang="en" b="1">
                <a:solidFill>
                  <a:srgbClr val="FFFFFF"/>
                </a:solidFill>
              </a:rPr>
              <a:t>social justice</a:t>
            </a:r>
            <a:r>
              <a:rPr lang="en">
                <a:solidFill>
                  <a:srgbClr val="FFFFFF"/>
                </a:solidFill>
              </a:rPr>
              <a:t>.”  -Arne Duncan 2011</a:t>
            </a:r>
            <a:endParaRPr>
              <a:solidFill>
                <a:srgbClr val="FFFFFF"/>
              </a:solidFill>
            </a:endParaRPr>
          </a:p>
          <a:p>
            <a:pPr marL="0" lvl="0" indent="0" algn="l" rtl="0">
              <a:spcBef>
                <a:spcPts val="1600"/>
              </a:spcBef>
              <a:spcAft>
                <a:spcPts val="1600"/>
              </a:spcAft>
              <a:buNone/>
            </a:pPr>
            <a:endParaRPr sz="1200">
              <a:solidFill>
                <a:srgbClr val="222222"/>
              </a:solidFill>
              <a:highlight>
                <a:srgbClr val="FFFFFF"/>
              </a:highlight>
              <a:latin typeface="Roboto"/>
              <a:ea typeface="Roboto"/>
              <a:cs typeface="Roboto"/>
              <a:sym typeface="Roboto"/>
            </a:endParaRPr>
          </a:p>
        </p:txBody>
      </p:sp>
      <p:pic>
        <p:nvPicPr>
          <p:cNvPr id="186" name="Google Shape;186;p28"/>
          <p:cNvPicPr preferRelativeResize="0"/>
          <p:nvPr/>
        </p:nvPicPr>
        <p:blipFill>
          <a:blip r:embed="rId3">
            <a:alphaModFix/>
          </a:blip>
          <a:stretch>
            <a:fillRect/>
          </a:stretch>
        </p:blipFill>
        <p:spPr>
          <a:xfrm>
            <a:off x="6193050" y="281305"/>
            <a:ext cx="2639250" cy="1781475"/>
          </a:xfrm>
          <a:prstGeom prst="rect">
            <a:avLst/>
          </a:prstGeom>
          <a:noFill/>
          <a:ln>
            <a:noFill/>
          </a:ln>
        </p:spPr>
      </p:pic>
      <p:pic>
        <p:nvPicPr>
          <p:cNvPr id="187" name="Google Shape;187;p28"/>
          <p:cNvPicPr preferRelativeResize="0"/>
          <p:nvPr/>
        </p:nvPicPr>
        <p:blipFill>
          <a:blip r:embed="rId4">
            <a:alphaModFix/>
          </a:blip>
          <a:stretch>
            <a:fillRect/>
          </a:stretch>
        </p:blipFill>
        <p:spPr>
          <a:xfrm>
            <a:off x="6193050" y="2223525"/>
            <a:ext cx="2639250" cy="283384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body" idx="1"/>
          </p:nvPr>
        </p:nvSpPr>
        <p:spPr>
          <a:xfrm>
            <a:off x="3212675" y="662575"/>
            <a:ext cx="5627700" cy="41130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sz="2100" u="sng">
                <a:solidFill>
                  <a:schemeClr val="hlink"/>
                </a:solidFill>
                <a:hlinkClick r:id="rId3"/>
              </a:rPr>
              <a:t>https://blacklivesmatteratschool.com/</a:t>
            </a:r>
            <a:endParaRPr sz="2800"/>
          </a:p>
          <a:p>
            <a:pPr marL="457200" lvl="0" indent="-406400" algn="l" rtl="0">
              <a:spcBef>
                <a:spcPts val="0"/>
              </a:spcBef>
              <a:spcAft>
                <a:spcPts val="0"/>
              </a:spcAft>
              <a:buSzPts val="2800"/>
              <a:buChar char="●"/>
            </a:pPr>
            <a:r>
              <a:rPr lang="en" sz="2100" u="sng">
                <a:solidFill>
                  <a:schemeClr val="hlink"/>
                </a:solidFill>
                <a:hlinkClick r:id="rId4"/>
              </a:rPr>
              <a:t>https://educationtownhall.org/2018/09/27/black-lives-matter-at-school-and-confronting-the-education-debt/</a:t>
            </a:r>
            <a:endParaRPr sz="2300"/>
          </a:p>
          <a:p>
            <a:pPr marL="457200" lvl="0" indent="-406400" algn="l" rtl="0">
              <a:spcBef>
                <a:spcPts val="0"/>
              </a:spcBef>
              <a:spcAft>
                <a:spcPts val="0"/>
              </a:spcAft>
              <a:buSzPts val="2800"/>
              <a:buChar char="●"/>
            </a:pPr>
            <a:r>
              <a:rPr lang="en" sz="2000" u="sng">
                <a:solidFill>
                  <a:schemeClr val="hlink"/>
                </a:solidFill>
                <a:hlinkClick r:id="rId5"/>
              </a:rPr>
              <a:t>https://education-reimagined.org/voyager/voyager-june-2020/</a:t>
            </a:r>
            <a:endParaRPr sz="2700"/>
          </a:p>
          <a:p>
            <a:pPr marL="457200" lvl="0" indent="-406400" algn="l" rtl="0">
              <a:spcBef>
                <a:spcPts val="0"/>
              </a:spcBef>
              <a:spcAft>
                <a:spcPts val="0"/>
              </a:spcAft>
              <a:buSzPts val="2800"/>
              <a:buChar char="●"/>
            </a:pPr>
            <a:r>
              <a:rPr lang="en" sz="2000" u="sng">
                <a:solidFill>
                  <a:schemeClr val="hlink"/>
                </a:solidFill>
                <a:hlinkClick r:id="rId6"/>
              </a:rPr>
              <a:t>Say Their Names Toolkit from CPS</a:t>
            </a:r>
            <a:endParaRPr sz="2000">
              <a:solidFill>
                <a:srgbClr val="0000FF"/>
              </a:solidFill>
            </a:endParaRPr>
          </a:p>
          <a:p>
            <a:pPr marL="457200" lvl="0" indent="-406400" algn="l" rtl="0">
              <a:spcBef>
                <a:spcPts val="0"/>
              </a:spcBef>
              <a:spcAft>
                <a:spcPts val="0"/>
              </a:spcAft>
              <a:buSzPts val="2800"/>
              <a:buChar char="●"/>
            </a:pPr>
            <a:r>
              <a:rPr lang="en" sz="2100" u="sng">
                <a:solidFill>
                  <a:schemeClr val="hlink"/>
                </a:solidFill>
                <a:hlinkClick r:id="rId7"/>
              </a:rPr>
              <a:t>https://courageousconversation.com/</a:t>
            </a:r>
            <a:endParaRPr sz="2800"/>
          </a:p>
          <a:p>
            <a:pPr marL="914400" lvl="0" indent="0" algn="l" rtl="0">
              <a:spcBef>
                <a:spcPts val="1600"/>
              </a:spcBef>
              <a:spcAft>
                <a:spcPts val="1600"/>
              </a:spcAft>
              <a:buNone/>
            </a:pPr>
            <a:endParaRPr sz="1600"/>
          </a:p>
        </p:txBody>
      </p:sp>
      <p:sp>
        <p:nvSpPr>
          <p:cNvPr id="193" name="Google Shape;193;p29"/>
          <p:cNvSpPr txBox="1">
            <a:spLocks noGrp="1"/>
          </p:cNvSpPr>
          <p:nvPr>
            <p:ph type="title"/>
          </p:nvPr>
        </p:nvSpPr>
        <p:spPr>
          <a:xfrm>
            <a:off x="253400" y="460725"/>
            <a:ext cx="2759400" cy="101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Social Justice Resources</a:t>
            </a:r>
            <a:r>
              <a:rPr lang="en"/>
              <a:t> </a:t>
            </a:r>
            <a:endParaRPr/>
          </a:p>
        </p:txBody>
      </p:sp>
      <p:pic>
        <p:nvPicPr>
          <p:cNvPr id="194" name="Google Shape;194;p29"/>
          <p:cNvPicPr preferRelativeResize="0"/>
          <p:nvPr/>
        </p:nvPicPr>
        <p:blipFill>
          <a:blip r:embed="rId8">
            <a:alphaModFix/>
          </a:blip>
          <a:stretch>
            <a:fillRect/>
          </a:stretch>
        </p:blipFill>
        <p:spPr>
          <a:xfrm>
            <a:off x="110079" y="1745563"/>
            <a:ext cx="3046050" cy="2607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Equity in your school and in your classroom</a:t>
            </a:r>
            <a:endParaRPr/>
          </a:p>
        </p:txBody>
      </p:sp>
      <p:sp>
        <p:nvSpPr>
          <p:cNvPr id="200" name="Google Shape;200;p30"/>
          <p:cNvSpPr txBox="1">
            <a:spLocks noGrp="1"/>
          </p:cNvSpPr>
          <p:nvPr>
            <p:ph type="body" idx="1"/>
          </p:nvPr>
        </p:nvSpPr>
        <p:spPr>
          <a:xfrm>
            <a:off x="191150" y="1017725"/>
            <a:ext cx="4215600" cy="381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a:t>Educational Equity Looks Like: </a:t>
            </a:r>
            <a:endParaRPr sz="1700" b="1"/>
          </a:p>
          <a:p>
            <a:pPr marL="457200" lvl="0" indent="-323850" algn="l" rtl="0">
              <a:spcBef>
                <a:spcPts val="1600"/>
              </a:spcBef>
              <a:spcAft>
                <a:spcPts val="0"/>
              </a:spcAft>
              <a:buSzPts val="1500"/>
              <a:buChar char="●"/>
            </a:pPr>
            <a:r>
              <a:rPr lang="en" sz="1500"/>
              <a:t>Authentic relationships with and among students, staff and families  </a:t>
            </a:r>
            <a:endParaRPr sz="1500"/>
          </a:p>
          <a:p>
            <a:pPr marL="457200" lvl="0" indent="-323850" algn="l" rtl="0">
              <a:spcBef>
                <a:spcPts val="0"/>
              </a:spcBef>
              <a:spcAft>
                <a:spcPts val="0"/>
              </a:spcAft>
              <a:buSzPts val="1500"/>
              <a:buChar char="●"/>
            </a:pPr>
            <a:r>
              <a:rPr lang="en" sz="1500"/>
              <a:t>Culturally responsive pedagogy  </a:t>
            </a:r>
            <a:endParaRPr sz="1500"/>
          </a:p>
          <a:p>
            <a:pPr marL="457200" lvl="0" indent="-323850" algn="l" rtl="0">
              <a:spcBef>
                <a:spcPts val="0"/>
              </a:spcBef>
              <a:spcAft>
                <a:spcPts val="0"/>
              </a:spcAft>
              <a:buSzPts val="1500"/>
              <a:buChar char="●"/>
            </a:pPr>
            <a:r>
              <a:rPr lang="en" sz="1500"/>
              <a:t>High expectations for all students  </a:t>
            </a:r>
            <a:endParaRPr sz="1500"/>
          </a:p>
          <a:p>
            <a:pPr marL="457200" lvl="0" indent="-323850" algn="l" rtl="0">
              <a:spcBef>
                <a:spcPts val="0"/>
              </a:spcBef>
              <a:spcAft>
                <a:spcPts val="0"/>
              </a:spcAft>
              <a:buSzPts val="1500"/>
              <a:buChar char="●"/>
            </a:pPr>
            <a:r>
              <a:rPr lang="en" sz="1500"/>
              <a:t>Representative enrollment in advanced courses  </a:t>
            </a:r>
            <a:endParaRPr sz="1500"/>
          </a:p>
          <a:p>
            <a:pPr marL="457200" lvl="0" indent="-323850" algn="l" rtl="0">
              <a:spcBef>
                <a:spcPts val="0"/>
              </a:spcBef>
              <a:spcAft>
                <a:spcPts val="0"/>
              </a:spcAft>
              <a:buSzPts val="1500"/>
              <a:buChar char="●"/>
            </a:pPr>
            <a:r>
              <a:rPr lang="en" sz="1500"/>
              <a:t>Reflective and adaptive curriculum  </a:t>
            </a:r>
            <a:endParaRPr sz="1500"/>
          </a:p>
          <a:p>
            <a:pPr marL="457200" lvl="0" indent="-323850" algn="l" rtl="0">
              <a:spcBef>
                <a:spcPts val="0"/>
              </a:spcBef>
              <a:spcAft>
                <a:spcPts val="0"/>
              </a:spcAft>
              <a:buSzPts val="1500"/>
              <a:buChar char="●"/>
            </a:pPr>
            <a:r>
              <a:rPr lang="en" sz="1500"/>
              <a:t>Welcoming and safe school environments  </a:t>
            </a:r>
            <a:endParaRPr sz="1500"/>
          </a:p>
          <a:p>
            <a:pPr marL="457200" lvl="0" indent="-323850" algn="l" rtl="0">
              <a:spcBef>
                <a:spcPts val="0"/>
              </a:spcBef>
              <a:spcAft>
                <a:spcPts val="0"/>
              </a:spcAft>
              <a:buSzPts val="1500"/>
              <a:buChar char="●"/>
            </a:pPr>
            <a:r>
              <a:rPr lang="en" sz="1500"/>
              <a:t>All students meeting grade level and graduation expectations  </a:t>
            </a:r>
            <a:endParaRPr sz="1500"/>
          </a:p>
          <a:p>
            <a:pPr marL="457200" lvl="0" indent="-323850" algn="l" rtl="0">
              <a:spcBef>
                <a:spcPts val="0"/>
              </a:spcBef>
              <a:spcAft>
                <a:spcPts val="0"/>
              </a:spcAft>
              <a:buSzPts val="1500"/>
              <a:buChar char="●"/>
            </a:pPr>
            <a:r>
              <a:rPr lang="en" sz="1500"/>
              <a:t>System-wide outcomes that contribute to a more just world.</a:t>
            </a:r>
            <a:endParaRPr sz="1500"/>
          </a:p>
        </p:txBody>
      </p:sp>
      <p:sp>
        <p:nvSpPr>
          <p:cNvPr id="201" name="Google Shape;201;p30"/>
          <p:cNvSpPr txBox="1">
            <a:spLocks noGrp="1"/>
          </p:cNvSpPr>
          <p:nvPr>
            <p:ph type="body" idx="2"/>
          </p:nvPr>
        </p:nvSpPr>
        <p:spPr>
          <a:xfrm>
            <a:off x="4406750" y="1017725"/>
            <a:ext cx="4425600" cy="371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a:t>Educational Equity Feels Like: </a:t>
            </a:r>
            <a:endParaRPr sz="1700" b="1"/>
          </a:p>
          <a:p>
            <a:pPr marL="457200" lvl="0" indent="-323850" algn="l" rtl="0">
              <a:spcBef>
                <a:spcPts val="1600"/>
              </a:spcBef>
              <a:spcAft>
                <a:spcPts val="0"/>
              </a:spcAft>
              <a:buSzPts val="1500"/>
              <a:buChar char="●"/>
            </a:pPr>
            <a:r>
              <a:rPr lang="en" sz="1500"/>
              <a:t>I am valued for my strengths and contributions  </a:t>
            </a:r>
            <a:endParaRPr sz="1500"/>
          </a:p>
          <a:p>
            <a:pPr marL="457200" lvl="0" indent="-323850" algn="l" rtl="0">
              <a:spcBef>
                <a:spcPts val="0"/>
              </a:spcBef>
              <a:spcAft>
                <a:spcPts val="0"/>
              </a:spcAft>
              <a:buSzPts val="1500"/>
              <a:buChar char="●"/>
            </a:pPr>
            <a:r>
              <a:rPr lang="en" sz="1500"/>
              <a:t>I am respected for who I am  </a:t>
            </a:r>
            <a:endParaRPr sz="1500"/>
          </a:p>
          <a:p>
            <a:pPr marL="457200" lvl="0" indent="-323850" algn="l" rtl="0">
              <a:spcBef>
                <a:spcPts val="0"/>
              </a:spcBef>
              <a:spcAft>
                <a:spcPts val="0"/>
              </a:spcAft>
              <a:buSzPts val="1500"/>
              <a:buChar char="●"/>
            </a:pPr>
            <a:r>
              <a:rPr lang="en" sz="1500"/>
              <a:t>My voice is heard and appreciated </a:t>
            </a:r>
            <a:endParaRPr sz="1500"/>
          </a:p>
          <a:p>
            <a:pPr marL="457200" lvl="0" indent="-323850" algn="l" rtl="0">
              <a:spcBef>
                <a:spcPts val="0"/>
              </a:spcBef>
              <a:spcAft>
                <a:spcPts val="0"/>
              </a:spcAft>
              <a:buSzPts val="1500"/>
              <a:buChar char="●"/>
            </a:pPr>
            <a:r>
              <a:rPr lang="en" sz="1500"/>
              <a:t>I feel cared about and I care about others  </a:t>
            </a:r>
            <a:endParaRPr sz="1500"/>
          </a:p>
          <a:p>
            <a:pPr marL="457200" lvl="0" indent="-323850" algn="l" rtl="0">
              <a:spcBef>
                <a:spcPts val="0"/>
              </a:spcBef>
              <a:spcAft>
                <a:spcPts val="0"/>
              </a:spcAft>
              <a:buSzPts val="1500"/>
              <a:buChar char="●"/>
            </a:pPr>
            <a:r>
              <a:rPr lang="en" sz="1500"/>
              <a:t>I see myself represented in curriculum  </a:t>
            </a:r>
            <a:endParaRPr sz="1500"/>
          </a:p>
          <a:p>
            <a:pPr marL="457200" lvl="0" indent="-323850" algn="l" rtl="0">
              <a:spcBef>
                <a:spcPts val="0"/>
              </a:spcBef>
              <a:spcAft>
                <a:spcPts val="0"/>
              </a:spcAft>
              <a:buSzPts val="1500"/>
              <a:buChar char="●"/>
            </a:pPr>
            <a:r>
              <a:rPr lang="en" sz="1500"/>
              <a:t>I feel comfortable and welcomed at school  </a:t>
            </a:r>
            <a:endParaRPr sz="1500"/>
          </a:p>
          <a:p>
            <a:pPr marL="457200" lvl="0" indent="-323850" algn="l" rtl="0">
              <a:spcBef>
                <a:spcPts val="0"/>
              </a:spcBef>
              <a:spcAft>
                <a:spcPts val="0"/>
              </a:spcAft>
              <a:buSzPts val="1500"/>
              <a:buChar char="●"/>
            </a:pPr>
            <a:r>
              <a:rPr lang="en" sz="1500"/>
              <a:t>I am academically confident and challenged  </a:t>
            </a:r>
            <a:endParaRPr sz="1500"/>
          </a:p>
          <a:p>
            <a:pPr marL="457200" lvl="0" indent="-323850" algn="l" rtl="0">
              <a:spcBef>
                <a:spcPts val="0"/>
              </a:spcBef>
              <a:spcAft>
                <a:spcPts val="0"/>
              </a:spcAft>
              <a:buSzPts val="1500"/>
              <a:buChar char="●"/>
            </a:pPr>
            <a:r>
              <a:rPr lang="en" sz="1500"/>
              <a:t>I am empowered to achieve my goals, dreams and full potential  </a:t>
            </a:r>
            <a:endParaRPr sz="1500"/>
          </a:p>
          <a:p>
            <a:pPr marL="457200" lvl="0" indent="-323850" algn="l" rtl="0">
              <a:spcBef>
                <a:spcPts val="0"/>
              </a:spcBef>
              <a:spcAft>
                <a:spcPts val="0"/>
              </a:spcAft>
              <a:buSzPts val="1500"/>
              <a:buChar char="●"/>
            </a:pPr>
            <a:r>
              <a:rPr lang="en" sz="1500"/>
              <a:t>I see my place and responsibility in creating a more just society</a:t>
            </a:r>
            <a:endParaRPr sz="1500"/>
          </a:p>
        </p:txBody>
      </p:sp>
      <p:sp>
        <p:nvSpPr>
          <p:cNvPr id="202" name="Google Shape;202;p30"/>
          <p:cNvSpPr txBox="1"/>
          <p:nvPr/>
        </p:nvSpPr>
        <p:spPr>
          <a:xfrm>
            <a:off x="6706200" y="4661300"/>
            <a:ext cx="2437800" cy="28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Average"/>
                <a:ea typeface="Average"/>
                <a:cs typeface="Average"/>
                <a:sym typeface="Average"/>
              </a:rPr>
              <a:t>MPS Equity Framework </a:t>
            </a:r>
            <a:endParaRPr b="1">
              <a:latin typeface="Average"/>
              <a:ea typeface="Average"/>
              <a:cs typeface="Average"/>
              <a:sym typeface="Averag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1"/>
          <p:cNvSpPr txBox="1">
            <a:spLocks noGrp="1"/>
          </p:cNvSpPr>
          <p:nvPr>
            <p:ph type="title"/>
          </p:nvPr>
        </p:nvSpPr>
        <p:spPr>
          <a:xfrm>
            <a:off x="311700" y="443250"/>
            <a:ext cx="8520600" cy="50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sz="2800"/>
              <a:t>Culturally R</a:t>
            </a:r>
            <a:r>
              <a:rPr lang="en"/>
              <a:t>elevant</a:t>
            </a:r>
            <a:r>
              <a:rPr lang="en" sz="2800"/>
              <a:t> Teaching</a:t>
            </a:r>
            <a:endParaRPr sz="2800"/>
          </a:p>
        </p:txBody>
      </p:sp>
      <p:sp>
        <p:nvSpPr>
          <p:cNvPr id="208" name="Google Shape;208;p31"/>
          <p:cNvSpPr txBox="1">
            <a:spLocks noGrp="1"/>
          </p:cNvSpPr>
          <p:nvPr>
            <p:ph type="body" idx="1"/>
          </p:nvPr>
        </p:nvSpPr>
        <p:spPr>
          <a:xfrm>
            <a:off x="166475" y="1397275"/>
            <a:ext cx="8446200" cy="3090000"/>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Clr>
                <a:srgbClr val="FFFFFF"/>
              </a:buClr>
              <a:buSzPts val="2200"/>
              <a:buFont typeface="EB Garamond"/>
              <a:buChar char="●"/>
            </a:pPr>
            <a:r>
              <a:rPr lang="en" sz="2200" b="1">
                <a:solidFill>
                  <a:srgbClr val="FFFFFF"/>
                </a:solidFill>
                <a:highlight>
                  <a:schemeClr val="lt1"/>
                </a:highlight>
                <a:latin typeface="Playfair Display"/>
                <a:ea typeface="Playfair Display"/>
                <a:cs typeface="Playfair Display"/>
                <a:sym typeface="Playfair Display"/>
              </a:rPr>
              <a:t>Culturally Relevant Teaching (CRT) </a:t>
            </a:r>
            <a:r>
              <a:rPr lang="en" sz="2200">
                <a:solidFill>
                  <a:srgbClr val="FFFFFF"/>
                </a:solidFill>
                <a:highlight>
                  <a:schemeClr val="lt1"/>
                </a:highlight>
                <a:latin typeface="Playfair Display"/>
                <a:ea typeface="Playfair Display"/>
                <a:cs typeface="Playfair Display"/>
                <a:sym typeface="Playfair Display"/>
              </a:rPr>
              <a:t> recognizes the importance of including students' cultural references in </a:t>
            </a:r>
            <a:r>
              <a:rPr lang="en" sz="2200" b="1">
                <a:solidFill>
                  <a:srgbClr val="FFFFFF"/>
                </a:solidFill>
                <a:highlight>
                  <a:schemeClr val="lt1"/>
                </a:highlight>
                <a:latin typeface="Playfair Display"/>
                <a:ea typeface="Playfair Display"/>
                <a:cs typeface="Playfair Display"/>
                <a:sym typeface="Playfair Display"/>
              </a:rPr>
              <a:t>ALL</a:t>
            </a:r>
            <a:r>
              <a:rPr lang="en" sz="2200">
                <a:solidFill>
                  <a:srgbClr val="FFFFFF"/>
                </a:solidFill>
                <a:highlight>
                  <a:schemeClr val="lt1"/>
                </a:highlight>
                <a:latin typeface="Playfair Display"/>
                <a:ea typeface="Playfair Display"/>
                <a:cs typeface="Playfair Display"/>
                <a:sym typeface="Playfair Display"/>
              </a:rPr>
              <a:t> aspects of learning (Ladson-Billings,1994).</a:t>
            </a:r>
            <a:endParaRPr sz="2200" b="1" i="1">
              <a:solidFill>
                <a:srgbClr val="FFFFFF"/>
              </a:solidFill>
              <a:latin typeface="Playfair Display"/>
              <a:ea typeface="Playfair Display"/>
              <a:cs typeface="Playfair Display"/>
              <a:sym typeface="Playfair Display"/>
            </a:endParaRPr>
          </a:p>
          <a:p>
            <a:pPr marL="914400" lvl="1" indent="-349250" algn="l" rtl="0">
              <a:lnSpc>
                <a:spcPct val="100000"/>
              </a:lnSpc>
              <a:spcBef>
                <a:spcPts val="1600"/>
              </a:spcBef>
              <a:spcAft>
                <a:spcPts val="0"/>
              </a:spcAft>
              <a:buSzPts val="1900"/>
              <a:buFont typeface="EB Garamond"/>
              <a:buChar char="○"/>
            </a:pPr>
            <a:r>
              <a:rPr lang="en" sz="1900">
                <a:highlight>
                  <a:schemeClr val="lt1"/>
                </a:highlight>
                <a:latin typeface="Playfair Display"/>
                <a:ea typeface="Playfair Display"/>
                <a:cs typeface="Playfair Display"/>
                <a:sym typeface="Playfair Display"/>
              </a:rPr>
              <a:t>Culturally relevant and engaging classrooms activate students' prior knowledge and amplify their voices &amp; experiences.</a:t>
            </a:r>
            <a:endParaRPr sz="2400">
              <a:highlight>
                <a:schemeClr val="lt1"/>
              </a:highlight>
              <a:latin typeface="EB Garamond"/>
              <a:ea typeface="EB Garamond"/>
              <a:cs typeface="EB Garamond"/>
              <a:sym typeface="EB Garamond"/>
            </a:endParaRPr>
          </a:p>
          <a:p>
            <a:pPr marL="914400" lvl="0" indent="0" algn="l" rtl="0">
              <a:lnSpc>
                <a:spcPct val="100000"/>
              </a:lnSpc>
              <a:spcBef>
                <a:spcPts val="1600"/>
              </a:spcBef>
              <a:spcAft>
                <a:spcPts val="0"/>
              </a:spcAft>
              <a:buNone/>
            </a:pPr>
            <a:endParaRPr sz="2100">
              <a:highlight>
                <a:schemeClr val="lt1"/>
              </a:highlight>
              <a:latin typeface="EB Garamond"/>
              <a:ea typeface="EB Garamond"/>
              <a:cs typeface="EB Garamond"/>
              <a:sym typeface="EB Garamond"/>
            </a:endParaRPr>
          </a:p>
          <a:p>
            <a:pPr marL="457200" lvl="0" indent="0" algn="l" rtl="0">
              <a:spcBef>
                <a:spcPts val="1600"/>
              </a:spcBef>
              <a:spcAft>
                <a:spcPts val="0"/>
              </a:spcAft>
              <a:buNone/>
            </a:pPr>
            <a:endParaRPr sz="2300" b="1" i="1">
              <a:latin typeface="EB Garamond"/>
              <a:ea typeface="EB Garamond"/>
              <a:cs typeface="EB Garamond"/>
              <a:sym typeface="EB Garamond"/>
            </a:endParaRPr>
          </a:p>
          <a:p>
            <a:pPr marL="457200" lvl="0" indent="0" algn="l" rtl="0">
              <a:lnSpc>
                <a:spcPct val="100000"/>
              </a:lnSpc>
              <a:spcBef>
                <a:spcPts val="1600"/>
              </a:spcBef>
              <a:spcAft>
                <a:spcPts val="0"/>
              </a:spcAft>
              <a:buNone/>
            </a:pPr>
            <a:endParaRPr sz="2400">
              <a:highlight>
                <a:srgbClr val="FFFFFF"/>
              </a:highlight>
              <a:latin typeface="EB Garamond"/>
              <a:ea typeface="EB Garamond"/>
              <a:cs typeface="EB Garamond"/>
              <a:sym typeface="EB Garamond"/>
            </a:endParaRPr>
          </a:p>
          <a:p>
            <a:pPr marL="0" lvl="0" indent="0" algn="l" rtl="0">
              <a:lnSpc>
                <a:spcPct val="100000"/>
              </a:lnSpc>
              <a:spcBef>
                <a:spcPts val="0"/>
              </a:spcBef>
              <a:spcAft>
                <a:spcPts val="0"/>
              </a:spcAft>
              <a:buSzPts val="1800"/>
              <a:buNone/>
            </a:pPr>
            <a:endParaRPr sz="1000">
              <a:highlight>
                <a:srgbClr val="FFFFFF"/>
              </a:highlight>
              <a:latin typeface="Roboto"/>
              <a:ea typeface="Roboto"/>
              <a:cs typeface="Roboto"/>
              <a:sym typeface="Roboto"/>
            </a:endParaRPr>
          </a:p>
          <a:p>
            <a:pPr marL="0" lvl="0" indent="0" algn="l" rtl="0">
              <a:lnSpc>
                <a:spcPct val="100000"/>
              </a:lnSpc>
              <a:spcBef>
                <a:spcPts val="0"/>
              </a:spcBef>
              <a:spcAft>
                <a:spcPts val="0"/>
              </a:spcAft>
              <a:buSzPts val="1800"/>
              <a:buNone/>
            </a:pPr>
            <a:endParaRPr sz="2600">
              <a:latin typeface="Georgia"/>
              <a:ea typeface="Georgia"/>
              <a:cs typeface="Georgia"/>
              <a:sym typeface="Georgia"/>
            </a:endParaRPr>
          </a:p>
          <a:p>
            <a:pPr marL="0" lvl="0" indent="0" algn="l" rtl="0">
              <a:lnSpc>
                <a:spcPct val="100000"/>
              </a:lnSpc>
              <a:spcBef>
                <a:spcPts val="0"/>
              </a:spcBef>
              <a:spcAft>
                <a:spcPts val="0"/>
              </a:spcAft>
              <a:buSzPts val="1800"/>
              <a:buNone/>
            </a:pPr>
            <a:endParaRPr sz="2600">
              <a:latin typeface="Georgia"/>
              <a:ea typeface="Georgia"/>
              <a:cs typeface="Georgia"/>
              <a:sym typeface="Georgia"/>
            </a:endParaRPr>
          </a:p>
          <a:p>
            <a:pPr marL="0" lvl="0" indent="0" algn="l" rtl="0">
              <a:lnSpc>
                <a:spcPct val="100000"/>
              </a:lnSpc>
              <a:spcBef>
                <a:spcPts val="0"/>
              </a:spcBef>
              <a:spcAft>
                <a:spcPts val="0"/>
              </a:spcAft>
              <a:buSzPts val="1800"/>
              <a:buNone/>
            </a:pPr>
            <a:endParaRPr sz="2800">
              <a:highlight>
                <a:schemeClr val="dk1"/>
              </a:highlight>
              <a:latin typeface="Oswald"/>
              <a:ea typeface="Oswald"/>
              <a:cs typeface="Oswald"/>
              <a:sym typeface="Oswa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2"/>
          <p:cNvSpPr txBox="1">
            <a:spLocks noGrp="1"/>
          </p:cNvSpPr>
          <p:nvPr>
            <p:ph type="title"/>
          </p:nvPr>
        </p:nvSpPr>
        <p:spPr>
          <a:xfrm>
            <a:off x="311700" y="533350"/>
            <a:ext cx="8520600" cy="53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3000"/>
              <a:buFont typeface="Arial"/>
              <a:buNone/>
            </a:pPr>
            <a:r>
              <a:rPr lang="en"/>
              <a:t>High Quality Instruction Includes CRT and SEL</a:t>
            </a:r>
            <a:endParaRPr/>
          </a:p>
        </p:txBody>
      </p:sp>
      <p:sp>
        <p:nvSpPr>
          <p:cNvPr id="214" name="Google Shape;214;p32"/>
          <p:cNvSpPr txBox="1">
            <a:spLocks noGrp="1"/>
          </p:cNvSpPr>
          <p:nvPr>
            <p:ph type="body" idx="1"/>
          </p:nvPr>
        </p:nvSpPr>
        <p:spPr>
          <a:xfrm>
            <a:off x="164350" y="1266450"/>
            <a:ext cx="8520600" cy="35019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SzPts val="1900"/>
              <a:buFont typeface="Playfair Display"/>
              <a:buChar char="●"/>
            </a:pPr>
            <a:r>
              <a:rPr lang="en" sz="1900">
                <a:latin typeface="Playfair Display"/>
                <a:ea typeface="Playfair Display"/>
                <a:cs typeface="Playfair Display"/>
                <a:sym typeface="Playfair Display"/>
              </a:rPr>
              <a:t>Cultures represented in the classroom must be included in instructional decisions and in the curriculum.</a:t>
            </a:r>
            <a:endParaRPr sz="1900">
              <a:latin typeface="Playfair Display"/>
              <a:ea typeface="Playfair Display"/>
              <a:cs typeface="Playfair Display"/>
              <a:sym typeface="Playfair Display"/>
            </a:endParaRPr>
          </a:p>
          <a:p>
            <a:pPr marL="457200" lvl="0" indent="0" algn="l" rtl="0">
              <a:spcBef>
                <a:spcPts val="0"/>
              </a:spcBef>
              <a:spcAft>
                <a:spcPts val="0"/>
              </a:spcAft>
              <a:buNone/>
            </a:pPr>
            <a:endParaRPr sz="1900">
              <a:latin typeface="Playfair Display"/>
              <a:ea typeface="Playfair Display"/>
              <a:cs typeface="Playfair Display"/>
              <a:sym typeface="Playfair Display"/>
            </a:endParaRPr>
          </a:p>
          <a:p>
            <a:pPr marL="457200" lvl="0" indent="-349250" algn="l" rtl="0">
              <a:spcBef>
                <a:spcPts val="0"/>
              </a:spcBef>
              <a:spcAft>
                <a:spcPts val="0"/>
              </a:spcAft>
              <a:buSzPts val="1900"/>
              <a:buFont typeface="Playfair Display"/>
              <a:buChar char="●"/>
            </a:pPr>
            <a:r>
              <a:rPr lang="en" sz="1900">
                <a:latin typeface="Playfair Display"/>
                <a:ea typeface="Playfair Display"/>
                <a:cs typeface="Playfair Display"/>
                <a:sym typeface="Playfair Display"/>
              </a:rPr>
              <a:t>We must listen to students talk about their lives and seek to understand what and whom they care about.</a:t>
            </a:r>
            <a:endParaRPr sz="1900">
              <a:latin typeface="Playfair Display"/>
              <a:ea typeface="Playfair Display"/>
              <a:cs typeface="Playfair Display"/>
              <a:sym typeface="Playfair Display"/>
            </a:endParaRPr>
          </a:p>
          <a:p>
            <a:pPr marL="0" lvl="0" indent="0" algn="l" rtl="0">
              <a:spcBef>
                <a:spcPts val="0"/>
              </a:spcBef>
              <a:spcAft>
                <a:spcPts val="0"/>
              </a:spcAft>
              <a:buNone/>
            </a:pPr>
            <a:endParaRPr sz="1900">
              <a:latin typeface="Playfair Display"/>
              <a:ea typeface="Playfair Display"/>
              <a:cs typeface="Playfair Display"/>
              <a:sym typeface="Playfair Display"/>
            </a:endParaRPr>
          </a:p>
          <a:p>
            <a:pPr marL="457200" lvl="0" indent="-349250" algn="l" rtl="0">
              <a:spcBef>
                <a:spcPts val="0"/>
              </a:spcBef>
              <a:spcAft>
                <a:spcPts val="0"/>
              </a:spcAft>
              <a:buSzPts val="1900"/>
              <a:buFont typeface="Playfair Display"/>
              <a:buChar char="●"/>
            </a:pPr>
            <a:r>
              <a:rPr lang="en" sz="1900">
                <a:latin typeface="Playfair Display"/>
                <a:ea typeface="Playfair Display"/>
                <a:cs typeface="Playfair Display"/>
                <a:sym typeface="Playfair Display"/>
              </a:rPr>
              <a:t>We must support students with making sense of the curriculum &amp; the world around us.</a:t>
            </a:r>
            <a:endParaRPr sz="1900">
              <a:latin typeface="Playfair Display"/>
              <a:ea typeface="Playfair Display"/>
              <a:cs typeface="Playfair Display"/>
              <a:sym typeface="Playfair Display"/>
            </a:endParaRPr>
          </a:p>
          <a:p>
            <a:pPr marL="457200" lvl="0" indent="0" algn="l" rtl="0">
              <a:lnSpc>
                <a:spcPct val="115000"/>
              </a:lnSpc>
              <a:spcBef>
                <a:spcPts val="0"/>
              </a:spcBef>
              <a:spcAft>
                <a:spcPts val="0"/>
              </a:spcAft>
              <a:buNone/>
            </a:pPr>
            <a:endParaRPr sz="2400">
              <a:latin typeface="EB Garamond"/>
              <a:ea typeface="EB Garamond"/>
              <a:cs typeface="EB Garamond"/>
              <a:sym typeface="EB Garamond"/>
            </a:endParaRPr>
          </a:p>
          <a:p>
            <a:pPr marL="0" lvl="0" indent="0" algn="l" rtl="0">
              <a:lnSpc>
                <a:spcPct val="115000"/>
              </a:lnSpc>
              <a:spcBef>
                <a:spcPts val="0"/>
              </a:spcBef>
              <a:spcAft>
                <a:spcPts val="0"/>
              </a:spcAft>
              <a:buNone/>
            </a:pPr>
            <a:endParaRPr sz="2400">
              <a:latin typeface="EB Garamond"/>
              <a:ea typeface="EB Garamond"/>
              <a:cs typeface="EB Garamond"/>
              <a:sym typeface="EB Garamond"/>
            </a:endParaRPr>
          </a:p>
          <a:p>
            <a:pPr marL="457200" lvl="0" indent="0" algn="l" rtl="0">
              <a:lnSpc>
                <a:spcPct val="115000"/>
              </a:lnSpc>
              <a:spcBef>
                <a:spcPts val="1600"/>
              </a:spcBef>
              <a:spcAft>
                <a:spcPts val="1600"/>
              </a:spcAft>
              <a:buSzPts val="1800"/>
              <a:buNone/>
            </a:pPr>
            <a:endParaRPr sz="2400">
              <a:latin typeface="EB Garamond"/>
              <a:ea typeface="EB Garamond"/>
              <a:cs typeface="EB Garamond"/>
              <a:sym typeface="EB 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191775" y="2984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Welcome to the 2020-2021 School Year!</a:t>
            </a:r>
            <a:endParaRPr b="1"/>
          </a:p>
        </p:txBody>
      </p:sp>
      <p:sp>
        <p:nvSpPr>
          <p:cNvPr id="72" name="Google Shape;72;p15"/>
          <p:cNvSpPr txBox="1">
            <a:spLocks noGrp="1"/>
          </p:cNvSpPr>
          <p:nvPr>
            <p:ph type="body" idx="1"/>
          </p:nvPr>
        </p:nvSpPr>
        <p:spPr>
          <a:xfrm>
            <a:off x="4982775" y="871150"/>
            <a:ext cx="3870900" cy="399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100"/>
              <a:t>We are embarking on a new school year riddled with many challenges, from navigating remote learning and teaching during a global pandemic, to standing up against racial injustices and coping with grief and loss and stress. And we are here because WE are the right people for the job!</a:t>
            </a:r>
            <a:endParaRPr sz="2100"/>
          </a:p>
        </p:txBody>
      </p:sp>
      <p:pic>
        <p:nvPicPr>
          <p:cNvPr id="73" name="Google Shape;73;p15"/>
          <p:cNvPicPr preferRelativeResize="0"/>
          <p:nvPr/>
        </p:nvPicPr>
        <p:blipFill>
          <a:blip r:embed="rId3">
            <a:alphaModFix/>
          </a:blip>
          <a:stretch>
            <a:fillRect/>
          </a:stretch>
        </p:blipFill>
        <p:spPr>
          <a:xfrm>
            <a:off x="191775" y="1078725"/>
            <a:ext cx="4791000" cy="26829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3"/>
          <p:cNvSpPr txBox="1">
            <a:spLocks noGrp="1"/>
          </p:cNvSpPr>
          <p:nvPr>
            <p:ph type="title"/>
          </p:nvPr>
        </p:nvSpPr>
        <p:spPr>
          <a:xfrm>
            <a:off x="311700" y="45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Anti-racist Teaching: Journey to Justice</a:t>
            </a:r>
            <a:endParaRPr/>
          </a:p>
        </p:txBody>
      </p:sp>
      <p:sp>
        <p:nvSpPr>
          <p:cNvPr id="220" name="Google Shape;220;p33"/>
          <p:cNvSpPr txBox="1">
            <a:spLocks noGrp="1"/>
          </p:cNvSpPr>
          <p:nvPr>
            <p:ph type="body" idx="1"/>
          </p:nvPr>
        </p:nvSpPr>
        <p:spPr>
          <a:xfrm>
            <a:off x="204525" y="1252850"/>
            <a:ext cx="5220300" cy="36165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Playfair Display"/>
              <a:buChar char="●"/>
            </a:pPr>
            <a:r>
              <a:rPr lang="en" sz="2000" u="sng">
                <a:solidFill>
                  <a:schemeClr val="hlink"/>
                </a:solidFill>
                <a:latin typeface="Playfair Display"/>
                <a:ea typeface="Playfair Display"/>
                <a:cs typeface="Playfair Display"/>
                <a:sym typeface="Playfair Display"/>
                <a:hlinkClick r:id="rId3"/>
              </a:rPr>
              <a:t>How to be an anti-racist: Anti-racism, explained</a:t>
            </a:r>
            <a:endParaRPr sz="2000">
              <a:latin typeface="Playfair Display"/>
              <a:ea typeface="Playfair Display"/>
              <a:cs typeface="Playfair Display"/>
              <a:sym typeface="Playfair Display"/>
            </a:endParaRPr>
          </a:p>
          <a:p>
            <a:pPr marL="457200" lvl="0" indent="-355600" algn="l" rtl="0">
              <a:spcBef>
                <a:spcPts val="0"/>
              </a:spcBef>
              <a:spcAft>
                <a:spcPts val="0"/>
              </a:spcAft>
              <a:buSzPts val="2000"/>
              <a:buFont typeface="Playfair Display"/>
              <a:buChar char="●"/>
            </a:pPr>
            <a:r>
              <a:rPr lang="en" sz="2000" u="sng">
                <a:solidFill>
                  <a:schemeClr val="hlink"/>
                </a:solidFill>
                <a:latin typeface="Playfair Display"/>
                <a:ea typeface="Playfair Display"/>
                <a:cs typeface="Playfair Display"/>
                <a:sym typeface="Playfair Display"/>
                <a:hlinkClick r:id="rId4"/>
              </a:rPr>
              <a:t>Students experiencing racism can't wait for schools to move at their own pace and comfort level.</a:t>
            </a:r>
            <a:endParaRPr sz="2000">
              <a:latin typeface="Playfair Display"/>
              <a:ea typeface="Playfair Display"/>
              <a:cs typeface="Playfair Display"/>
              <a:sym typeface="Playfair Display"/>
            </a:endParaRPr>
          </a:p>
          <a:p>
            <a:pPr marL="457200" lvl="0" indent="-355600" algn="l" rtl="0">
              <a:spcBef>
                <a:spcPts val="0"/>
              </a:spcBef>
              <a:spcAft>
                <a:spcPts val="0"/>
              </a:spcAft>
              <a:buSzPts val="2000"/>
              <a:buFont typeface="Playfair Display"/>
              <a:buChar char="●"/>
            </a:pPr>
            <a:r>
              <a:rPr lang="en" sz="2000" u="sng">
                <a:solidFill>
                  <a:schemeClr val="hlink"/>
                </a:solidFill>
                <a:latin typeface="Playfair Display"/>
                <a:ea typeface="Playfair Display"/>
                <a:cs typeface="Playfair Display"/>
                <a:sym typeface="Playfair Display"/>
                <a:hlinkClick r:id="rId5"/>
              </a:rPr>
              <a:t>Tools for Anti-Racist Teaching: PBS</a:t>
            </a:r>
            <a:endParaRPr sz="2000">
              <a:latin typeface="Playfair Display"/>
              <a:ea typeface="Playfair Display"/>
              <a:cs typeface="Playfair Display"/>
              <a:sym typeface="Playfair Display"/>
            </a:endParaRPr>
          </a:p>
          <a:p>
            <a:pPr marL="457200" lvl="0" indent="-355600" algn="l" rtl="0">
              <a:spcBef>
                <a:spcPts val="0"/>
              </a:spcBef>
              <a:spcAft>
                <a:spcPts val="0"/>
              </a:spcAft>
              <a:buSzPts val="2000"/>
              <a:buFont typeface="Playfair Display"/>
              <a:buChar char="●"/>
            </a:pPr>
            <a:r>
              <a:rPr lang="en" sz="2000" u="sng">
                <a:solidFill>
                  <a:schemeClr val="hlink"/>
                </a:solidFill>
                <a:latin typeface="Playfair Display"/>
                <a:ea typeface="Playfair Display"/>
                <a:cs typeface="Playfair Display"/>
                <a:sym typeface="Playfair Display"/>
                <a:hlinkClick r:id="rId6"/>
              </a:rPr>
              <a:t>Guide to equity and anti-racist teaching from Edutopia</a:t>
            </a:r>
            <a:endParaRPr sz="2000">
              <a:latin typeface="Playfair Display"/>
              <a:ea typeface="Playfair Display"/>
              <a:cs typeface="Playfair Display"/>
              <a:sym typeface="Playfair Display"/>
            </a:endParaRPr>
          </a:p>
        </p:txBody>
      </p:sp>
      <p:sp>
        <p:nvSpPr>
          <p:cNvPr id="221" name="Google Shape;221;p33"/>
          <p:cNvSpPr txBox="1"/>
          <p:nvPr/>
        </p:nvSpPr>
        <p:spPr>
          <a:xfrm>
            <a:off x="5424825" y="3214700"/>
            <a:ext cx="3503400" cy="1446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200">
                <a:solidFill>
                  <a:srgbClr val="FFFFFF"/>
                </a:solidFill>
                <a:latin typeface="Playfair Display"/>
                <a:ea typeface="Playfair Display"/>
                <a:cs typeface="Playfair Display"/>
                <a:sym typeface="Playfair Display"/>
              </a:rPr>
              <a:t>It is not enough to be “not racist”, educators and experts say.</a:t>
            </a:r>
            <a:endParaRPr>
              <a:latin typeface="Average"/>
              <a:ea typeface="Average"/>
              <a:cs typeface="Average"/>
              <a:sym typeface="Average"/>
            </a:endParaRPr>
          </a:p>
        </p:txBody>
      </p:sp>
      <p:pic>
        <p:nvPicPr>
          <p:cNvPr id="222" name="Google Shape;222;p33"/>
          <p:cNvPicPr preferRelativeResize="0"/>
          <p:nvPr/>
        </p:nvPicPr>
        <p:blipFill>
          <a:blip r:embed="rId7">
            <a:alphaModFix/>
          </a:blip>
          <a:stretch>
            <a:fillRect/>
          </a:stretch>
        </p:blipFill>
        <p:spPr>
          <a:xfrm>
            <a:off x="5424875" y="1252850"/>
            <a:ext cx="3503300" cy="1961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4"/>
          <p:cNvSpPr txBox="1">
            <a:spLocks noGrp="1"/>
          </p:cNvSpPr>
          <p:nvPr>
            <p:ph type="title"/>
          </p:nvPr>
        </p:nvSpPr>
        <p:spPr>
          <a:xfrm>
            <a:off x="298325" y="1302275"/>
            <a:ext cx="4791600" cy="26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your personal next steps in addressing issues related to social justice, equity and race, class &amp; culture as you move into this new school year?</a:t>
            </a:r>
            <a:endParaRPr/>
          </a:p>
        </p:txBody>
      </p:sp>
      <p:pic>
        <p:nvPicPr>
          <p:cNvPr id="228" name="Google Shape;228;p34"/>
          <p:cNvPicPr preferRelativeResize="0"/>
          <p:nvPr/>
        </p:nvPicPr>
        <p:blipFill>
          <a:blip r:embed="rId3">
            <a:alphaModFix/>
          </a:blip>
          <a:stretch>
            <a:fillRect/>
          </a:stretch>
        </p:blipFill>
        <p:spPr>
          <a:xfrm>
            <a:off x="5089925" y="1098350"/>
            <a:ext cx="3211195" cy="2676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Trim your list.</a:t>
            </a:r>
            <a:endParaRPr/>
          </a:p>
          <a:p>
            <a:pPr marL="457200" lvl="0" indent="-342900" algn="l" rtl="0">
              <a:spcBef>
                <a:spcPts val="0"/>
              </a:spcBef>
              <a:spcAft>
                <a:spcPts val="0"/>
              </a:spcAft>
              <a:buSzPts val="1800"/>
              <a:buAutoNum type="arabicPeriod"/>
            </a:pPr>
            <a:r>
              <a:rPr lang="en"/>
              <a:t>Allow yourself to stop.</a:t>
            </a:r>
            <a:endParaRPr/>
          </a:p>
          <a:p>
            <a:pPr marL="457200" lvl="0" indent="-342900" algn="l" rtl="0">
              <a:spcBef>
                <a:spcPts val="0"/>
              </a:spcBef>
              <a:spcAft>
                <a:spcPts val="0"/>
              </a:spcAft>
              <a:buSzPts val="1800"/>
              <a:buAutoNum type="arabicPeriod"/>
            </a:pPr>
            <a:r>
              <a:rPr lang="en"/>
              <a:t>Embrace vulnerability.</a:t>
            </a:r>
            <a:endParaRPr/>
          </a:p>
          <a:p>
            <a:pPr marL="457200" lvl="0" indent="-342900" algn="l" rtl="0">
              <a:spcBef>
                <a:spcPts val="0"/>
              </a:spcBef>
              <a:spcAft>
                <a:spcPts val="0"/>
              </a:spcAft>
              <a:buSzPts val="1800"/>
              <a:buAutoNum type="arabicPeriod"/>
            </a:pPr>
            <a:r>
              <a:rPr lang="en"/>
              <a:t>Reach out to experts.</a:t>
            </a:r>
            <a:endParaRPr/>
          </a:p>
          <a:p>
            <a:pPr marL="457200" lvl="0" indent="-342900" algn="l" rtl="0">
              <a:spcBef>
                <a:spcPts val="0"/>
              </a:spcBef>
              <a:spcAft>
                <a:spcPts val="0"/>
              </a:spcAft>
              <a:buSzPts val="1800"/>
              <a:buAutoNum type="arabicPeriod"/>
            </a:pPr>
            <a:r>
              <a:rPr lang="en"/>
              <a:t>Pass your umbrella.</a:t>
            </a:r>
            <a:endParaRPr/>
          </a:p>
          <a:p>
            <a:pPr marL="0" lvl="0" indent="0" algn="l" rtl="0">
              <a:spcBef>
                <a:spcPts val="1600"/>
              </a:spcBef>
              <a:spcAft>
                <a:spcPts val="0"/>
              </a:spcAft>
              <a:buNone/>
            </a:pPr>
            <a:r>
              <a:rPr lang="en"/>
              <a:t>(</a:t>
            </a:r>
            <a:r>
              <a:rPr lang="en" sz="2300" u="sng">
                <a:solidFill>
                  <a:schemeClr val="hlink"/>
                </a:solidFill>
                <a:hlinkClick r:id="rId3"/>
              </a:rPr>
              <a:t>http://www.ascd.org/ascd-express/vol15/num13/5-strategies-for-teacher-self-care.aspx</a:t>
            </a:r>
            <a:r>
              <a:rPr lang="en" sz="2300"/>
              <a:t>)</a:t>
            </a:r>
            <a:endParaRPr sz="2300"/>
          </a:p>
          <a:p>
            <a:pPr marL="457200" lvl="0" indent="-342900" algn="l" rtl="0">
              <a:spcBef>
                <a:spcPts val="1600"/>
              </a:spcBef>
              <a:spcAft>
                <a:spcPts val="0"/>
              </a:spcAft>
              <a:buSzPts val="1800"/>
              <a:buChar char="●"/>
            </a:pPr>
            <a:r>
              <a:rPr lang="en" b="1"/>
              <a:t>Choose 1 self-care goal for Week 1 of the school year.</a:t>
            </a:r>
            <a:endParaRPr b="1"/>
          </a:p>
          <a:p>
            <a:pPr marL="457200" lvl="0" indent="-342900" algn="l" rtl="0">
              <a:spcBef>
                <a:spcPts val="0"/>
              </a:spcBef>
              <a:spcAft>
                <a:spcPts val="0"/>
              </a:spcAft>
              <a:buSzPts val="1800"/>
              <a:buChar char="●"/>
            </a:pPr>
            <a:r>
              <a:rPr lang="en" b="1"/>
              <a:t>To whom can you pass your umbrella?</a:t>
            </a:r>
            <a:endParaRPr b="1"/>
          </a:p>
        </p:txBody>
      </p:sp>
      <p:sp>
        <p:nvSpPr>
          <p:cNvPr id="234" name="Google Shape;234;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5 Strategies for Teacher Self Care</a:t>
            </a:r>
            <a:endParaRPr/>
          </a:p>
        </p:txBody>
      </p:sp>
      <p:pic>
        <p:nvPicPr>
          <p:cNvPr id="235" name="Google Shape;235;p35"/>
          <p:cNvPicPr preferRelativeResize="0"/>
          <p:nvPr/>
        </p:nvPicPr>
        <p:blipFill rotWithShape="1">
          <a:blip r:embed="rId4">
            <a:alphaModFix/>
          </a:blip>
          <a:srcRect t="21844"/>
          <a:stretch/>
        </p:blipFill>
        <p:spPr>
          <a:xfrm>
            <a:off x="6161000" y="445025"/>
            <a:ext cx="2579100" cy="2368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Practical Strategies for Students</a:t>
            </a:r>
            <a:endParaRPr/>
          </a:p>
        </p:txBody>
      </p:sp>
      <p:sp>
        <p:nvSpPr>
          <p:cNvPr id="241" name="Google Shape;241;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Create a work environment that works for you</a:t>
            </a:r>
            <a:endParaRPr/>
          </a:p>
          <a:p>
            <a:pPr marL="457200" lvl="0" indent="-342900" algn="l" rtl="0">
              <a:spcBef>
                <a:spcPts val="0"/>
              </a:spcBef>
              <a:spcAft>
                <a:spcPts val="0"/>
              </a:spcAft>
              <a:buSzPts val="1800"/>
              <a:buChar char="●"/>
            </a:pPr>
            <a:r>
              <a:rPr lang="en"/>
              <a:t>Plan out your week</a:t>
            </a:r>
            <a:endParaRPr/>
          </a:p>
          <a:p>
            <a:pPr marL="457200" lvl="0" indent="-342900" algn="l" rtl="0">
              <a:spcBef>
                <a:spcPts val="0"/>
              </a:spcBef>
              <a:spcAft>
                <a:spcPts val="0"/>
              </a:spcAft>
              <a:buSzPts val="1800"/>
              <a:buChar char="●"/>
            </a:pPr>
            <a:r>
              <a:rPr lang="en"/>
              <a:t>Manage your time and prioritize </a:t>
            </a:r>
            <a:endParaRPr/>
          </a:p>
          <a:p>
            <a:pPr marL="457200" lvl="0" indent="-342900" algn="l" rtl="0">
              <a:spcBef>
                <a:spcPts val="0"/>
              </a:spcBef>
              <a:spcAft>
                <a:spcPts val="0"/>
              </a:spcAft>
              <a:buSzPts val="1800"/>
              <a:buChar char="●"/>
            </a:pPr>
            <a:r>
              <a:rPr lang="en"/>
              <a:t>Identify an accountability partner</a:t>
            </a:r>
            <a:endParaRPr/>
          </a:p>
          <a:p>
            <a:pPr marL="457200" lvl="0" indent="-342900" algn="l" rtl="0">
              <a:spcBef>
                <a:spcPts val="0"/>
              </a:spcBef>
              <a:spcAft>
                <a:spcPts val="0"/>
              </a:spcAft>
              <a:buSzPts val="1800"/>
              <a:buChar char="●"/>
            </a:pPr>
            <a:r>
              <a:rPr lang="en"/>
              <a:t>Use self-care strategies throughout your day</a:t>
            </a:r>
            <a:endParaRPr/>
          </a:p>
          <a:p>
            <a:pPr marL="914400" lvl="1" indent="-317500" algn="l" rtl="0">
              <a:spcBef>
                <a:spcPts val="0"/>
              </a:spcBef>
              <a:spcAft>
                <a:spcPts val="0"/>
              </a:spcAft>
              <a:buSzPts val="1400"/>
              <a:buChar char="○"/>
            </a:pPr>
            <a:r>
              <a:rPr lang="en"/>
              <a:t>Movement breaks</a:t>
            </a:r>
            <a:endParaRPr/>
          </a:p>
          <a:p>
            <a:pPr marL="914400" lvl="1" indent="-317500" algn="l" rtl="0">
              <a:spcBef>
                <a:spcPts val="0"/>
              </a:spcBef>
              <a:spcAft>
                <a:spcPts val="0"/>
              </a:spcAft>
              <a:buSzPts val="1400"/>
              <a:buChar char="○"/>
            </a:pPr>
            <a:r>
              <a:rPr lang="en"/>
              <a:t>Snack breaks</a:t>
            </a:r>
            <a:endParaRPr/>
          </a:p>
          <a:p>
            <a:pPr marL="914400" lvl="1" indent="-317500" algn="l" rtl="0">
              <a:spcBef>
                <a:spcPts val="0"/>
              </a:spcBef>
              <a:spcAft>
                <a:spcPts val="0"/>
              </a:spcAft>
              <a:buSzPts val="1400"/>
              <a:buChar char="○"/>
            </a:pPr>
            <a:r>
              <a:rPr lang="en"/>
              <a:t>Deep breaths/Shoulder rolls</a:t>
            </a:r>
            <a:endParaRPr/>
          </a:p>
          <a:p>
            <a:pPr marL="914400" lvl="1" indent="-317500" algn="l" rtl="0">
              <a:spcBef>
                <a:spcPts val="0"/>
              </a:spcBef>
              <a:spcAft>
                <a:spcPts val="0"/>
              </a:spcAft>
              <a:buSzPts val="1400"/>
              <a:buChar char="○"/>
            </a:pPr>
            <a:r>
              <a:rPr lang="en"/>
              <a:t>Meditation</a:t>
            </a:r>
            <a:endParaRPr/>
          </a:p>
          <a:p>
            <a:pPr marL="914400" lvl="1" indent="-317500" algn="l" rtl="0">
              <a:spcBef>
                <a:spcPts val="0"/>
              </a:spcBef>
              <a:spcAft>
                <a:spcPts val="0"/>
              </a:spcAft>
              <a:buSzPts val="1400"/>
              <a:buChar char="○"/>
            </a:pPr>
            <a:r>
              <a:rPr lang="en"/>
              <a:t>Coloring pages/Puzzles</a:t>
            </a:r>
            <a:endParaRPr/>
          </a:p>
          <a:p>
            <a:pPr marL="914400" lvl="1" indent="-317500" algn="l" rtl="0">
              <a:spcBef>
                <a:spcPts val="0"/>
              </a:spcBef>
              <a:spcAft>
                <a:spcPts val="0"/>
              </a:spcAft>
              <a:buSzPts val="1400"/>
              <a:buChar char="○"/>
            </a:pPr>
            <a:r>
              <a:rPr lang="en"/>
              <a:t>Journal</a:t>
            </a:r>
            <a:endParaRPr/>
          </a:p>
          <a:p>
            <a:pPr marL="914400" lvl="1" indent="-317500" algn="l" rtl="0">
              <a:spcBef>
                <a:spcPts val="0"/>
              </a:spcBef>
              <a:spcAft>
                <a:spcPts val="0"/>
              </a:spcAft>
              <a:buSzPts val="1400"/>
              <a:buChar char="○"/>
            </a:pPr>
            <a:r>
              <a:rPr lang="en"/>
              <a:t>Check in with a friend </a:t>
            </a:r>
            <a:endParaRPr/>
          </a:p>
        </p:txBody>
      </p:sp>
      <p:pic>
        <p:nvPicPr>
          <p:cNvPr id="242" name="Google Shape;242;p36"/>
          <p:cNvPicPr preferRelativeResize="0"/>
          <p:nvPr/>
        </p:nvPicPr>
        <p:blipFill>
          <a:blip r:embed="rId3">
            <a:alphaModFix/>
          </a:blip>
          <a:stretch>
            <a:fillRect/>
          </a:stretch>
        </p:blipFill>
        <p:spPr>
          <a:xfrm>
            <a:off x="5411703" y="606325"/>
            <a:ext cx="3497975" cy="1965425"/>
          </a:xfrm>
          <a:prstGeom prst="rect">
            <a:avLst/>
          </a:prstGeom>
          <a:noFill/>
          <a:ln>
            <a:noFill/>
          </a:ln>
        </p:spPr>
      </p:pic>
      <p:pic>
        <p:nvPicPr>
          <p:cNvPr id="243" name="Google Shape;243;p36"/>
          <p:cNvPicPr preferRelativeResize="0"/>
          <p:nvPr/>
        </p:nvPicPr>
        <p:blipFill>
          <a:blip r:embed="rId4">
            <a:alphaModFix/>
          </a:blip>
          <a:stretch>
            <a:fillRect/>
          </a:stretch>
        </p:blipFill>
        <p:spPr>
          <a:xfrm>
            <a:off x="3532600" y="2882938"/>
            <a:ext cx="2705100" cy="16859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7"/>
          <p:cNvSpPr txBox="1">
            <a:spLocks noGrp="1"/>
          </p:cNvSpPr>
          <p:nvPr>
            <p:ph type="title"/>
          </p:nvPr>
        </p:nvSpPr>
        <p:spPr>
          <a:xfrm>
            <a:off x="157575"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Looking ahead: Key Adaptive Competencies</a:t>
            </a:r>
            <a:endParaRPr/>
          </a:p>
        </p:txBody>
      </p:sp>
      <p:sp>
        <p:nvSpPr>
          <p:cNvPr id="249" name="Google Shape;249;p37"/>
          <p:cNvSpPr txBox="1">
            <a:spLocks noGrp="1"/>
          </p:cNvSpPr>
          <p:nvPr>
            <p:ph type="body" idx="1"/>
          </p:nvPr>
        </p:nvSpPr>
        <p:spPr>
          <a:xfrm>
            <a:off x="217950" y="1017725"/>
            <a:ext cx="8614200" cy="371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FFFFFF"/>
                </a:solidFill>
                <a:latin typeface="Playfair Display"/>
                <a:ea typeface="Playfair Display"/>
                <a:cs typeface="Playfair Display"/>
                <a:sym typeface="Playfair Display"/>
              </a:rPr>
              <a:t>Rationale:</a:t>
            </a:r>
            <a:r>
              <a:rPr lang="en" sz="1600">
                <a:solidFill>
                  <a:srgbClr val="FFFFFF"/>
                </a:solidFill>
                <a:latin typeface="Playfair Display"/>
                <a:ea typeface="Playfair Display"/>
                <a:cs typeface="Playfair Display"/>
                <a:sym typeface="Playfair Display"/>
              </a:rPr>
              <a:t> The key competencies of Agency, Adaptability &amp; Flexibility, Collaboration, and Leadership have been identified based on conversations with school leaders about school needs and areas of focus, 21st century skills that are indicators of success in college, career and life, as well as culturally relevant attributes to be included in a graduate profile. The descriptors used to flesh out the four key competencies were inspired by the CASEL framework and the ISBE SEL goals and performance descriptors.</a:t>
            </a:r>
            <a:endParaRPr sz="160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endParaRPr sz="160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r>
              <a:rPr lang="en" sz="1600" b="1">
                <a:solidFill>
                  <a:srgbClr val="FFFFFF"/>
                </a:solidFill>
                <a:latin typeface="Playfair Display"/>
                <a:ea typeface="Playfair Display"/>
                <a:cs typeface="Playfair Display"/>
                <a:sym typeface="Playfair Display"/>
              </a:rPr>
              <a:t>Collaboration Partners: </a:t>
            </a:r>
            <a:r>
              <a:rPr lang="en" sz="1600">
                <a:solidFill>
                  <a:srgbClr val="FFFFFF"/>
                </a:solidFill>
                <a:latin typeface="Playfair Display"/>
                <a:ea typeface="Playfair Display"/>
                <a:cs typeface="Playfair Display"/>
                <a:sym typeface="Playfair Display"/>
              </a:rPr>
              <a:t>The CBE team solicited feedback from stakeholders, thought-partners, and organizations focused on CBE and SEL including American Institutes for Research (AIR), Great Schools Partnership, CBE principals, SEL Leads from Cohort 1 CBE schools, Together for Students partners, Khari Humphries and Adenia Linker, and leaders in the Illinois State Board of Education (ISBE). </a:t>
            </a:r>
            <a:endParaRPr sz="1600">
              <a:solidFill>
                <a:srgbClr val="FFFFFF"/>
              </a:solidFill>
              <a:latin typeface="Playfair Display"/>
              <a:ea typeface="Playfair Display"/>
              <a:cs typeface="Playfair Display"/>
              <a:sym typeface="Playfair Display"/>
            </a:endParaRPr>
          </a:p>
          <a:p>
            <a:pPr marL="0" lvl="0" indent="0" algn="l" rtl="0">
              <a:spcBef>
                <a:spcPts val="0"/>
              </a:spcBef>
              <a:spcAft>
                <a:spcPts val="16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8"/>
          <p:cNvSpPr txBox="1">
            <a:spLocks noGrp="1"/>
          </p:cNvSpPr>
          <p:nvPr>
            <p:ph type="title"/>
          </p:nvPr>
        </p:nvSpPr>
        <p:spPr>
          <a:xfrm>
            <a:off x="258100" y="270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Adaptive Competencies</a:t>
            </a:r>
            <a:endParaRPr/>
          </a:p>
        </p:txBody>
      </p:sp>
      <p:sp>
        <p:nvSpPr>
          <p:cNvPr id="255" name="Google Shape;255;p38"/>
          <p:cNvSpPr txBox="1">
            <a:spLocks noGrp="1"/>
          </p:cNvSpPr>
          <p:nvPr>
            <p:ph type="body" idx="1"/>
          </p:nvPr>
        </p:nvSpPr>
        <p:spPr>
          <a:xfrm>
            <a:off x="258100" y="863550"/>
            <a:ext cx="8676000" cy="4052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700" b="1">
                <a:solidFill>
                  <a:srgbClr val="FFFFFF"/>
                </a:solidFill>
                <a:latin typeface="Playfair Display"/>
                <a:ea typeface="Playfair Display"/>
                <a:cs typeface="Playfair Display"/>
                <a:sym typeface="Playfair Display"/>
              </a:rPr>
              <a:t>Agency</a:t>
            </a:r>
            <a:endParaRPr sz="1700" b="1">
              <a:solidFill>
                <a:srgbClr val="FFFFFF"/>
              </a:solidFill>
              <a:latin typeface="Playfair Display"/>
              <a:ea typeface="Playfair Display"/>
              <a:cs typeface="Playfair Display"/>
              <a:sym typeface="Playfair Display"/>
            </a:endParaRPr>
          </a:p>
          <a:p>
            <a:pPr marL="0" lvl="0" indent="0" algn="l" rtl="0">
              <a:lnSpc>
                <a:spcPct val="100000"/>
              </a:lnSpc>
              <a:spcBef>
                <a:spcPts val="0"/>
              </a:spcBef>
              <a:spcAft>
                <a:spcPts val="0"/>
              </a:spcAft>
              <a:buNone/>
            </a:pPr>
            <a:r>
              <a:rPr lang="en" sz="1500">
                <a:solidFill>
                  <a:srgbClr val="FFFFFF"/>
                </a:solidFill>
                <a:latin typeface="Playfair Display"/>
                <a:ea typeface="Playfair Display"/>
                <a:cs typeface="Playfair Display"/>
                <a:sym typeface="Playfair Display"/>
              </a:rPr>
              <a:t>I can take ownership and responsibility for my learning and the pace at which I learn best through targeted goal setting, taking initiative, self-reflection, and internalizing self-efficacy.</a:t>
            </a:r>
            <a:endParaRPr sz="1500">
              <a:solidFill>
                <a:srgbClr val="FFFFFF"/>
              </a:solidFill>
              <a:latin typeface="Playfair Display"/>
              <a:ea typeface="Playfair Display"/>
              <a:cs typeface="Playfair Display"/>
              <a:sym typeface="Playfair Display"/>
            </a:endParaRPr>
          </a:p>
          <a:p>
            <a:pPr marL="0" lvl="0" indent="0" algn="l" rtl="0">
              <a:lnSpc>
                <a:spcPct val="100000"/>
              </a:lnSpc>
              <a:spcBef>
                <a:spcPts val="0"/>
              </a:spcBef>
              <a:spcAft>
                <a:spcPts val="0"/>
              </a:spcAft>
              <a:buNone/>
            </a:pPr>
            <a:endParaRPr sz="1500">
              <a:solidFill>
                <a:srgbClr val="FFFFFF"/>
              </a:solidFill>
              <a:latin typeface="Playfair Display"/>
              <a:ea typeface="Playfair Display"/>
              <a:cs typeface="Playfair Display"/>
              <a:sym typeface="Playfair Display"/>
            </a:endParaRPr>
          </a:p>
          <a:p>
            <a:pPr marL="0" lvl="0" indent="0" algn="l" rtl="0">
              <a:lnSpc>
                <a:spcPct val="100000"/>
              </a:lnSpc>
              <a:spcBef>
                <a:spcPts val="0"/>
              </a:spcBef>
              <a:spcAft>
                <a:spcPts val="0"/>
              </a:spcAft>
              <a:buNone/>
            </a:pPr>
            <a:r>
              <a:rPr lang="en" sz="1700" b="1">
                <a:solidFill>
                  <a:srgbClr val="FFFFFF"/>
                </a:solidFill>
                <a:latin typeface="Playfair Display"/>
                <a:ea typeface="Playfair Display"/>
                <a:cs typeface="Playfair Display"/>
                <a:sym typeface="Playfair Display"/>
              </a:rPr>
              <a:t>Adaptability &amp; Flexibility </a:t>
            </a:r>
            <a:endParaRPr sz="1700" b="1">
              <a:solidFill>
                <a:srgbClr val="FFFFFF"/>
              </a:solidFill>
              <a:latin typeface="Playfair Display"/>
              <a:ea typeface="Playfair Display"/>
              <a:cs typeface="Playfair Display"/>
              <a:sym typeface="Playfair Display"/>
            </a:endParaRPr>
          </a:p>
          <a:p>
            <a:pPr marL="0" lvl="0" indent="0" algn="l" rtl="0">
              <a:lnSpc>
                <a:spcPct val="100000"/>
              </a:lnSpc>
              <a:spcBef>
                <a:spcPts val="0"/>
              </a:spcBef>
              <a:spcAft>
                <a:spcPts val="0"/>
              </a:spcAft>
              <a:buNone/>
            </a:pPr>
            <a:r>
              <a:rPr lang="en" sz="1500">
                <a:solidFill>
                  <a:srgbClr val="FFFFFF"/>
                </a:solidFill>
                <a:latin typeface="Playfair Display"/>
                <a:ea typeface="Playfair Display"/>
                <a:cs typeface="Playfair Display"/>
                <a:sym typeface="Playfair Display"/>
              </a:rPr>
              <a:t>I can persevere through challenges, engage in strategic problem solving, and demonstrate a willingness to receive and offer feedback in order to make adjustments as a life-long learner. </a:t>
            </a:r>
            <a:endParaRPr sz="1500">
              <a:solidFill>
                <a:srgbClr val="FFFFFF"/>
              </a:solidFill>
              <a:latin typeface="Playfair Display"/>
              <a:ea typeface="Playfair Display"/>
              <a:cs typeface="Playfair Display"/>
              <a:sym typeface="Playfair Display"/>
            </a:endParaRPr>
          </a:p>
          <a:p>
            <a:pPr marL="0" lvl="0" indent="0" algn="l" rtl="0">
              <a:lnSpc>
                <a:spcPct val="100000"/>
              </a:lnSpc>
              <a:spcBef>
                <a:spcPts val="0"/>
              </a:spcBef>
              <a:spcAft>
                <a:spcPts val="0"/>
              </a:spcAft>
              <a:buNone/>
            </a:pPr>
            <a:endParaRPr sz="1500">
              <a:solidFill>
                <a:srgbClr val="FFFFFF"/>
              </a:solidFill>
              <a:latin typeface="Playfair Display"/>
              <a:ea typeface="Playfair Display"/>
              <a:cs typeface="Playfair Display"/>
              <a:sym typeface="Playfair Display"/>
            </a:endParaRPr>
          </a:p>
          <a:p>
            <a:pPr marL="0" lvl="0" indent="0" algn="l" rtl="0">
              <a:lnSpc>
                <a:spcPct val="100000"/>
              </a:lnSpc>
              <a:spcBef>
                <a:spcPts val="0"/>
              </a:spcBef>
              <a:spcAft>
                <a:spcPts val="0"/>
              </a:spcAft>
              <a:buNone/>
            </a:pPr>
            <a:r>
              <a:rPr lang="en" sz="1700" b="1">
                <a:solidFill>
                  <a:srgbClr val="FFFFFF"/>
                </a:solidFill>
                <a:latin typeface="Playfair Display"/>
                <a:ea typeface="Playfair Display"/>
                <a:cs typeface="Playfair Display"/>
                <a:sym typeface="Playfair Display"/>
              </a:rPr>
              <a:t>Collaboration</a:t>
            </a:r>
            <a:endParaRPr sz="1700" b="1">
              <a:solidFill>
                <a:srgbClr val="FFFFFF"/>
              </a:solidFill>
              <a:latin typeface="Playfair Display"/>
              <a:ea typeface="Playfair Display"/>
              <a:cs typeface="Playfair Display"/>
              <a:sym typeface="Playfair Display"/>
            </a:endParaRPr>
          </a:p>
          <a:p>
            <a:pPr marL="0" lvl="0" indent="0" algn="l" rtl="0">
              <a:lnSpc>
                <a:spcPct val="100000"/>
              </a:lnSpc>
              <a:spcBef>
                <a:spcPts val="0"/>
              </a:spcBef>
              <a:spcAft>
                <a:spcPts val="0"/>
              </a:spcAft>
              <a:buNone/>
            </a:pPr>
            <a:r>
              <a:rPr lang="en" sz="1500">
                <a:solidFill>
                  <a:srgbClr val="FFFFFF"/>
                </a:solidFill>
                <a:latin typeface="Playfair Display"/>
                <a:ea typeface="Playfair Display"/>
                <a:cs typeface="Playfair Display"/>
                <a:sym typeface="Playfair Display"/>
              </a:rPr>
              <a:t>I can work with others towards a common goal by sharing my ideas and incorporating the ideas of others through effective communication, respecting the various perspectives of others, and carrying out a thoughtful and organized plan.</a:t>
            </a:r>
            <a:endParaRPr sz="1500">
              <a:solidFill>
                <a:srgbClr val="FFFFFF"/>
              </a:solidFill>
              <a:latin typeface="Playfair Display"/>
              <a:ea typeface="Playfair Display"/>
              <a:cs typeface="Playfair Display"/>
              <a:sym typeface="Playfair Display"/>
            </a:endParaRPr>
          </a:p>
          <a:p>
            <a:pPr marL="0" lvl="0" indent="0" algn="l" rtl="0">
              <a:lnSpc>
                <a:spcPct val="100000"/>
              </a:lnSpc>
              <a:spcBef>
                <a:spcPts val="0"/>
              </a:spcBef>
              <a:spcAft>
                <a:spcPts val="0"/>
              </a:spcAft>
              <a:buNone/>
            </a:pPr>
            <a:endParaRPr sz="1500">
              <a:solidFill>
                <a:srgbClr val="FFFFFF"/>
              </a:solidFill>
              <a:latin typeface="Playfair Display"/>
              <a:ea typeface="Playfair Display"/>
              <a:cs typeface="Playfair Display"/>
              <a:sym typeface="Playfair Display"/>
            </a:endParaRPr>
          </a:p>
          <a:p>
            <a:pPr marL="0" lvl="0" indent="0" algn="l" rtl="0">
              <a:lnSpc>
                <a:spcPct val="100000"/>
              </a:lnSpc>
              <a:spcBef>
                <a:spcPts val="0"/>
              </a:spcBef>
              <a:spcAft>
                <a:spcPts val="0"/>
              </a:spcAft>
              <a:buNone/>
            </a:pPr>
            <a:r>
              <a:rPr lang="en" sz="1700" b="1">
                <a:solidFill>
                  <a:srgbClr val="FFFFFF"/>
                </a:solidFill>
                <a:latin typeface="Playfair Display"/>
                <a:ea typeface="Playfair Display"/>
                <a:cs typeface="Playfair Display"/>
                <a:sym typeface="Playfair Display"/>
              </a:rPr>
              <a:t>Leadership</a:t>
            </a:r>
            <a:endParaRPr sz="1700" b="1">
              <a:solidFill>
                <a:srgbClr val="FFFFFF"/>
              </a:solidFill>
              <a:latin typeface="Playfair Display"/>
              <a:ea typeface="Playfair Display"/>
              <a:cs typeface="Playfair Display"/>
              <a:sym typeface="Playfair Display"/>
            </a:endParaRPr>
          </a:p>
          <a:p>
            <a:pPr marL="0" lvl="0" indent="0" algn="l" rtl="0">
              <a:lnSpc>
                <a:spcPct val="100000"/>
              </a:lnSpc>
              <a:spcBef>
                <a:spcPts val="0"/>
              </a:spcBef>
              <a:spcAft>
                <a:spcPts val="0"/>
              </a:spcAft>
              <a:buNone/>
            </a:pPr>
            <a:r>
              <a:rPr lang="en" sz="1500">
                <a:solidFill>
                  <a:srgbClr val="FFFFFF"/>
                </a:solidFill>
                <a:latin typeface="Playfair Display"/>
                <a:ea typeface="Playfair Display"/>
                <a:cs typeface="Playfair Display"/>
                <a:sym typeface="Playfair Display"/>
              </a:rPr>
              <a:t>I can pursue my passions, demonstrate integrity and follow a path that positively impacts my family, school, community, nation and world.</a:t>
            </a:r>
            <a:endParaRPr sz="1500">
              <a:solidFill>
                <a:srgbClr val="FFFFFF"/>
              </a:solidFill>
              <a:latin typeface="Playfair Display"/>
              <a:ea typeface="Playfair Display"/>
              <a:cs typeface="Playfair Display"/>
              <a:sym typeface="Playfair Displa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9"/>
          <p:cNvSpPr txBox="1">
            <a:spLocks noGrp="1"/>
          </p:cNvSpPr>
          <p:nvPr>
            <p:ph type="title"/>
          </p:nvPr>
        </p:nvSpPr>
        <p:spPr>
          <a:xfrm>
            <a:off x="278125" y="708300"/>
            <a:ext cx="4141800" cy="390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What are the benefits of focusing on the Key Adaptive Competencies of Agency, Adaptability &amp; Flexibility, Collaboration and Leadership in your work with students?</a:t>
            </a:r>
            <a:endParaRPr sz="3000"/>
          </a:p>
          <a:p>
            <a:pPr marL="0" lvl="0" indent="0" algn="ctr" rtl="0">
              <a:spcBef>
                <a:spcPts val="0"/>
              </a:spcBef>
              <a:spcAft>
                <a:spcPts val="0"/>
              </a:spcAft>
              <a:buNone/>
            </a:pPr>
            <a:r>
              <a:rPr lang="en" sz="3000"/>
              <a:t>What are some challenges?</a:t>
            </a:r>
            <a:endParaRPr sz="3000"/>
          </a:p>
        </p:txBody>
      </p:sp>
      <p:pic>
        <p:nvPicPr>
          <p:cNvPr id="261" name="Google Shape;261;p39"/>
          <p:cNvPicPr preferRelativeResize="0"/>
          <p:nvPr/>
        </p:nvPicPr>
        <p:blipFill>
          <a:blip r:embed="rId3">
            <a:alphaModFix/>
          </a:blip>
          <a:stretch>
            <a:fillRect/>
          </a:stretch>
        </p:blipFill>
        <p:spPr>
          <a:xfrm>
            <a:off x="4733450" y="629650"/>
            <a:ext cx="3503875" cy="2919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0"/>
          <p:cNvSpPr txBox="1">
            <a:spLocks noGrp="1"/>
          </p:cNvSpPr>
          <p:nvPr>
            <p:ph type="title"/>
          </p:nvPr>
        </p:nvSpPr>
        <p:spPr>
          <a:xfrm>
            <a:off x="3901450" y="172975"/>
            <a:ext cx="1764300" cy="161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a:t>Next Steps</a:t>
            </a:r>
            <a:endParaRPr sz="4400"/>
          </a:p>
        </p:txBody>
      </p:sp>
      <p:sp>
        <p:nvSpPr>
          <p:cNvPr id="267" name="Google Shape;267;p40"/>
          <p:cNvSpPr txBox="1">
            <a:spLocks noGrp="1"/>
          </p:cNvSpPr>
          <p:nvPr>
            <p:ph type="body" idx="1"/>
          </p:nvPr>
        </p:nvSpPr>
        <p:spPr>
          <a:xfrm>
            <a:off x="164350" y="1928800"/>
            <a:ext cx="7832100" cy="30003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Playfair Display"/>
              <a:buChar char="●"/>
            </a:pPr>
            <a:r>
              <a:rPr lang="en" sz="1700">
                <a:latin typeface="Playfair Display"/>
                <a:ea typeface="Playfair Display"/>
                <a:cs typeface="Playfair Display"/>
                <a:sym typeface="Playfair Display"/>
              </a:rPr>
              <a:t>Consider daily SEL strategies that you will incorporate with your students </a:t>
            </a:r>
            <a:endParaRPr sz="1700">
              <a:latin typeface="Playfair Display"/>
              <a:ea typeface="Playfair Display"/>
              <a:cs typeface="Playfair Display"/>
              <a:sym typeface="Playfair Display"/>
            </a:endParaRPr>
          </a:p>
          <a:p>
            <a:pPr marL="457200" lvl="0" indent="-336550" algn="l" rtl="0">
              <a:spcBef>
                <a:spcPts val="0"/>
              </a:spcBef>
              <a:spcAft>
                <a:spcPts val="0"/>
              </a:spcAft>
              <a:buSzPts val="1700"/>
              <a:buFont typeface="Playfair Display"/>
              <a:buChar char="●"/>
            </a:pPr>
            <a:r>
              <a:rPr lang="en" sz="1700">
                <a:latin typeface="Playfair Display"/>
                <a:ea typeface="Playfair Display"/>
                <a:cs typeface="Playfair Display"/>
                <a:sym typeface="Playfair Display"/>
              </a:rPr>
              <a:t>Plan targeted relationship-building strategies to build a classroom community and to get know your students</a:t>
            </a:r>
            <a:endParaRPr sz="1700">
              <a:latin typeface="Playfair Display"/>
              <a:ea typeface="Playfair Display"/>
              <a:cs typeface="Playfair Display"/>
              <a:sym typeface="Playfair Display"/>
            </a:endParaRPr>
          </a:p>
          <a:p>
            <a:pPr marL="457200" lvl="0" indent="-336550" algn="l" rtl="0">
              <a:spcBef>
                <a:spcPts val="0"/>
              </a:spcBef>
              <a:spcAft>
                <a:spcPts val="0"/>
              </a:spcAft>
              <a:buSzPts val="1700"/>
              <a:buFont typeface="Playfair Display"/>
              <a:buChar char="●"/>
            </a:pPr>
            <a:r>
              <a:rPr lang="en" sz="1700">
                <a:latin typeface="Playfair Display"/>
                <a:ea typeface="Playfair Display"/>
                <a:cs typeface="Playfair Display"/>
                <a:sym typeface="Playfair Display"/>
              </a:rPr>
              <a:t>Gain an understanding of your school’s protocols for identifying students’ SEL needs and how to seek out needed supports and from whom</a:t>
            </a:r>
            <a:endParaRPr sz="1700">
              <a:latin typeface="Playfair Display"/>
              <a:ea typeface="Playfair Display"/>
              <a:cs typeface="Playfair Display"/>
              <a:sym typeface="Playfair Display"/>
            </a:endParaRPr>
          </a:p>
          <a:p>
            <a:pPr marL="457200" lvl="0" indent="-336550" algn="l" rtl="0">
              <a:spcBef>
                <a:spcPts val="0"/>
              </a:spcBef>
              <a:spcAft>
                <a:spcPts val="0"/>
              </a:spcAft>
              <a:buSzPts val="1700"/>
              <a:buFont typeface="Playfair Display"/>
              <a:buChar char="●"/>
            </a:pPr>
            <a:r>
              <a:rPr lang="en" sz="1700">
                <a:latin typeface="Playfair Display"/>
                <a:ea typeface="Playfair Display"/>
                <a:cs typeface="Playfair Display"/>
                <a:sym typeface="Playfair Display"/>
              </a:rPr>
              <a:t>Take time at the start of the new school year to better understand your students’ and colleagues’ experiences since March</a:t>
            </a:r>
            <a:endParaRPr sz="1700">
              <a:latin typeface="Playfair Display"/>
              <a:ea typeface="Playfair Display"/>
              <a:cs typeface="Playfair Display"/>
              <a:sym typeface="Playfair Display"/>
            </a:endParaRPr>
          </a:p>
          <a:p>
            <a:pPr marL="457200" lvl="0" indent="-336550" algn="l" rtl="0">
              <a:spcBef>
                <a:spcPts val="0"/>
              </a:spcBef>
              <a:spcAft>
                <a:spcPts val="0"/>
              </a:spcAft>
              <a:buSzPts val="1700"/>
              <a:buFont typeface="Playfair Display"/>
              <a:buChar char="●"/>
            </a:pPr>
            <a:r>
              <a:rPr lang="en" sz="1700">
                <a:latin typeface="Playfair Display"/>
                <a:ea typeface="Playfair Display"/>
                <a:cs typeface="Playfair Display"/>
                <a:sym typeface="Playfair Display"/>
              </a:rPr>
              <a:t>Reach out if you are interested in providing feedback on the CBE Key Adaptive Competencies Framework (</a:t>
            </a:r>
            <a:r>
              <a:rPr lang="en" sz="1700" u="sng">
                <a:solidFill>
                  <a:schemeClr val="accent5"/>
                </a:solidFill>
                <a:latin typeface="Playfair Display"/>
                <a:ea typeface="Playfair Display"/>
                <a:cs typeface="Playfair Display"/>
                <a:sym typeface="Playfair Display"/>
                <a:hlinkClick r:id="rId3">
                  <a:extLst>
                    <a:ext uri="{A12FA001-AC4F-418D-AE19-62706E023703}">
                      <ahyp:hlinkClr xmlns:ahyp="http://schemas.microsoft.com/office/drawing/2018/hyperlinkcolor" val="tx"/>
                    </a:ext>
                  </a:extLst>
                </a:hlinkClick>
              </a:rPr>
              <a:t>trhowell@cps.edu</a:t>
            </a:r>
            <a:r>
              <a:rPr lang="en" sz="1700">
                <a:latin typeface="Playfair Display"/>
                <a:ea typeface="Playfair Display"/>
                <a:cs typeface="Playfair Display"/>
                <a:sym typeface="Playfair Display"/>
              </a:rPr>
              <a:t>) </a:t>
            </a:r>
            <a:endParaRPr sz="1700">
              <a:latin typeface="Playfair Display"/>
              <a:ea typeface="Playfair Display"/>
              <a:cs typeface="Playfair Display"/>
              <a:sym typeface="Playfair Display"/>
            </a:endParaRPr>
          </a:p>
        </p:txBody>
      </p:sp>
      <p:pic>
        <p:nvPicPr>
          <p:cNvPr id="268" name="Google Shape;268;p40"/>
          <p:cNvPicPr preferRelativeResize="0"/>
          <p:nvPr/>
        </p:nvPicPr>
        <p:blipFill>
          <a:blip r:embed="rId4">
            <a:alphaModFix/>
          </a:blip>
          <a:stretch>
            <a:fillRect/>
          </a:stretch>
        </p:blipFill>
        <p:spPr>
          <a:xfrm>
            <a:off x="435175" y="172978"/>
            <a:ext cx="3345725" cy="161588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1"/>
          <p:cNvSpPr txBox="1">
            <a:spLocks noGrp="1"/>
          </p:cNvSpPr>
          <p:nvPr>
            <p:ph type="body" idx="1"/>
          </p:nvPr>
        </p:nvSpPr>
        <p:spPr>
          <a:xfrm>
            <a:off x="4996150" y="389000"/>
            <a:ext cx="3755700" cy="436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FFFFFF"/>
                </a:solidFill>
              </a:rPr>
              <a:t>Tonya Howell, CBE SEL Integration Specialist </a:t>
            </a:r>
            <a:endParaRPr sz="2500">
              <a:solidFill>
                <a:srgbClr val="FFFFFF"/>
              </a:solidFill>
            </a:endParaRPr>
          </a:p>
          <a:p>
            <a:pPr marL="0" lvl="0" indent="0" algn="l" rtl="0">
              <a:spcBef>
                <a:spcPts val="1600"/>
              </a:spcBef>
              <a:spcAft>
                <a:spcPts val="0"/>
              </a:spcAft>
              <a:buNone/>
            </a:pPr>
            <a:r>
              <a:rPr lang="en" sz="2500" u="sng">
                <a:solidFill>
                  <a:schemeClr val="accent5"/>
                </a:solidFill>
                <a:hlinkClick r:id="rId3">
                  <a:extLst>
                    <a:ext uri="{A12FA001-AC4F-418D-AE19-62706E023703}">
                      <ahyp:hlinkClr xmlns:ahyp="http://schemas.microsoft.com/office/drawing/2018/hyperlinkcolor" val="tx"/>
                    </a:ext>
                  </a:extLst>
                </a:hlinkClick>
              </a:rPr>
              <a:t>trhowell@cps.edu</a:t>
            </a:r>
            <a:endParaRPr sz="2500">
              <a:solidFill>
                <a:srgbClr val="FFFFFF"/>
              </a:solidFill>
            </a:endParaRPr>
          </a:p>
          <a:p>
            <a:pPr marL="0" lvl="0" indent="0" algn="l" rtl="0">
              <a:spcBef>
                <a:spcPts val="1600"/>
              </a:spcBef>
              <a:spcAft>
                <a:spcPts val="0"/>
              </a:spcAft>
              <a:buNone/>
            </a:pPr>
            <a:endParaRPr sz="2500">
              <a:solidFill>
                <a:srgbClr val="FFFFFF"/>
              </a:solidFill>
            </a:endParaRPr>
          </a:p>
          <a:p>
            <a:pPr marL="0" lvl="0" indent="0" algn="l" rtl="0">
              <a:spcBef>
                <a:spcPts val="1600"/>
              </a:spcBef>
              <a:spcAft>
                <a:spcPts val="0"/>
              </a:spcAft>
              <a:buNone/>
            </a:pPr>
            <a:r>
              <a:rPr lang="en" sz="2500">
                <a:solidFill>
                  <a:srgbClr val="FFFFFF"/>
                </a:solidFill>
              </a:rPr>
              <a:t>Damarr Smith, CBE Project Manager </a:t>
            </a:r>
            <a:endParaRPr sz="2500">
              <a:solidFill>
                <a:srgbClr val="FFFFFF"/>
              </a:solidFill>
            </a:endParaRPr>
          </a:p>
          <a:p>
            <a:pPr marL="0" lvl="0" indent="0" algn="l" rtl="0">
              <a:spcBef>
                <a:spcPts val="1600"/>
              </a:spcBef>
              <a:spcAft>
                <a:spcPts val="0"/>
              </a:spcAft>
              <a:buNone/>
            </a:pPr>
            <a:r>
              <a:rPr lang="en" sz="2500" u="sng">
                <a:solidFill>
                  <a:schemeClr val="accent5"/>
                </a:solidFill>
                <a:hlinkClick r:id="rId4">
                  <a:extLst>
                    <a:ext uri="{A12FA001-AC4F-418D-AE19-62706E023703}">
                      <ahyp:hlinkClr xmlns:ahyp="http://schemas.microsoft.com/office/drawing/2018/hyperlinkcolor" val="tx"/>
                    </a:ext>
                  </a:extLst>
                </a:hlinkClick>
              </a:rPr>
              <a:t>dssmith30@cps.edu</a:t>
            </a:r>
            <a:endParaRPr sz="2500">
              <a:solidFill>
                <a:srgbClr val="FFFFFF"/>
              </a:solidFill>
            </a:endParaRPr>
          </a:p>
          <a:p>
            <a:pPr marL="0" lvl="0" indent="0" algn="l" rtl="0">
              <a:spcBef>
                <a:spcPts val="1600"/>
              </a:spcBef>
              <a:spcAft>
                <a:spcPts val="1600"/>
              </a:spcAft>
              <a:buNone/>
            </a:pPr>
            <a:endParaRPr sz="2400">
              <a:solidFill>
                <a:srgbClr val="FFFFFF"/>
              </a:solidFill>
            </a:endParaRPr>
          </a:p>
        </p:txBody>
      </p:sp>
      <p:pic>
        <p:nvPicPr>
          <p:cNvPr id="274" name="Google Shape;274;p41"/>
          <p:cNvPicPr preferRelativeResize="0"/>
          <p:nvPr/>
        </p:nvPicPr>
        <p:blipFill>
          <a:blip r:embed="rId5">
            <a:alphaModFix/>
          </a:blip>
          <a:stretch>
            <a:fillRect/>
          </a:stretch>
        </p:blipFill>
        <p:spPr>
          <a:xfrm>
            <a:off x="326859" y="466134"/>
            <a:ext cx="4412700" cy="3123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body" idx="1"/>
          </p:nvPr>
        </p:nvSpPr>
        <p:spPr>
          <a:xfrm>
            <a:off x="67675" y="1017725"/>
            <a:ext cx="5973300" cy="38043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chemeClr val="dk1"/>
              </a:buClr>
              <a:buSzPts val="2400"/>
              <a:buChar char="●"/>
            </a:pPr>
            <a:r>
              <a:rPr lang="en" sz="2400">
                <a:solidFill>
                  <a:schemeClr val="dk1"/>
                </a:solidFill>
              </a:rPr>
              <a:t>Gain an understanding of the importance of Social &amp; Emotional Learning (SEL) and where it fits in the context of Competency Based Education (CBE)</a:t>
            </a:r>
            <a:endParaRPr sz="2400">
              <a:solidFill>
                <a:schemeClr val="dk1"/>
              </a:solidFill>
            </a:endParaRPr>
          </a:p>
          <a:p>
            <a:pPr marL="457200" lvl="0" indent="-381000" algn="l" rtl="0">
              <a:lnSpc>
                <a:spcPct val="115000"/>
              </a:lnSpc>
              <a:spcBef>
                <a:spcPts val="0"/>
              </a:spcBef>
              <a:spcAft>
                <a:spcPts val="0"/>
              </a:spcAft>
              <a:buClr>
                <a:schemeClr val="dk1"/>
              </a:buClr>
              <a:buSzPts val="2400"/>
              <a:buChar char="●"/>
            </a:pPr>
            <a:r>
              <a:rPr lang="en" sz="2400">
                <a:solidFill>
                  <a:schemeClr val="dk1"/>
                </a:solidFill>
              </a:rPr>
              <a:t>Explore SEL as a lever for equity and social justice</a:t>
            </a:r>
            <a:endParaRPr sz="2400">
              <a:solidFill>
                <a:schemeClr val="dk1"/>
              </a:solidFill>
            </a:endParaRPr>
          </a:p>
          <a:p>
            <a:pPr marL="457200" lvl="0" indent="-381000" algn="l" rtl="0">
              <a:lnSpc>
                <a:spcPct val="115000"/>
              </a:lnSpc>
              <a:spcBef>
                <a:spcPts val="0"/>
              </a:spcBef>
              <a:spcAft>
                <a:spcPts val="0"/>
              </a:spcAft>
              <a:buClr>
                <a:schemeClr val="dk1"/>
              </a:buClr>
              <a:buSzPts val="2400"/>
              <a:buChar char="●"/>
            </a:pPr>
            <a:r>
              <a:rPr lang="en" sz="2400">
                <a:solidFill>
                  <a:schemeClr val="dk1"/>
                </a:solidFill>
              </a:rPr>
              <a:t>Consider practical strategies and resources for meeting the social and emotional needs of our students and staff</a:t>
            </a:r>
            <a:endParaRPr sz="2400">
              <a:solidFill>
                <a:schemeClr val="dk1"/>
              </a:solidFill>
            </a:endParaRPr>
          </a:p>
          <a:p>
            <a:pPr marL="0" lvl="0" indent="0" algn="l" rtl="0">
              <a:lnSpc>
                <a:spcPct val="115000"/>
              </a:lnSpc>
              <a:spcBef>
                <a:spcPts val="160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spcBef>
                <a:spcPts val="1600"/>
              </a:spcBef>
              <a:spcAft>
                <a:spcPts val="1600"/>
              </a:spcAft>
              <a:buNone/>
            </a:pPr>
            <a:endParaRPr/>
          </a:p>
        </p:txBody>
      </p:sp>
      <p:sp>
        <p:nvSpPr>
          <p:cNvPr id="79" name="Google Shape;7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Objectives</a:t>
            </a:r>
            <a:endParaRPr/>
          </a:p>
        </p:txBody>
      </p:sp>
      <p:pic>
        <p:nvPicPr>
          <p:cNvPr id="80" name="Google Shape;80;p16"/>
          <p:cNvPicPr preferRelativeResize="0"/>
          <p:nvPr/>
        </p:nvPicPr>
        <p:blipFill>
          <a:blip r:embed="rId3">
            <a:alphaModFix/>
          </a:blip>
          <a:stretch>
            <a:fillRect/>
          </a:stretch>
        </p:blipFill>
        <p:spPr>
          <a:xfrm>
            <a:off x="6040975" y="347800"/>
            <a:ext cx="2857500" cy="1600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174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Agenda</a:t>
            </a:r>
            <a:endParaRPr/>
          </a:p>
        </p:txBody>
      </p:sp>
      <p:sp>
        <p:nvSpPr>
          <p:cNvPr id="86" name="Google Shape;86;p17"/>
          <p:cNvSpPr txBox="1">
            <a:spLocks noGrp="1"/>
          </p:cNvSpPr>
          <p:nvPr>
            <p:ph type="body" idx="1"/>
          </p:nvPr>
        </p:nvSpPr>
        <p:spPr>
          <a:xfrm>
            <a:off x="99400" y="975125"/>
            <a:ext cx="5968200" cy="35925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a:t>Overview of CBE, District Priorities &amp; SEL</a:t>
            </a:r>
            <a:endParaRPr sz="2200"/>
          </a:p>
          <a:p>
            <a:pPr marL="457200" lvl="0" indent="-368300" algn="l" rtl="0">
              <a:spcBef>
                <a:spcPts val="0"/>
              </a:spcBef>
              <a:spcAft>
                <a:spcPts val="0"/>
              </a:spcAft>
              <a:buSzPts val="2200"/>
              <a:buChar char="●"/>
            </a:pPr>
            <a:r>
              <a:rPr lang="en" sz="2200"/>
              <a:t>Social Justice, Equity and Culturally Relevant &amp; Anti-Racist Teaching</a:t>
            </a:r>
            <a:endParaRPr sz="2200"/>
          </a:p>
          <a:p>
            <a:pPr marL="457200" lvl="0" indent="-368300" algn="l" rtl="0">
              <a:spcBef>
                <a:spcPts val="0"/>
              </a:spcBef>
              <a:spcAft>
                <a:spcPts val="0"/>
              </a:spcAft>
              <a:buSzPts val="2200"/>
              <a:buChar char="●"/>
            </a:pPr>
            <a:r>
              <a:rPr lang="en" sz="2200"/>
              <a:t>Strategy Share: Supporting Students with Remote Learning</a:t>
            </a:r>
            <a:endParaRPr sz="2200"/>
          </a:p>
          <a:p>
            <a:pPr marL="457200" lvl="0" indent="-368300" algn="l" rtl="0">
              <a:spcBef>
                <a:spcPts val="0"/>
              </a:spcBef>
              <a:spcAft>
                <a:spcPts val="0"/>
              </a:spcAft>
              <a:buSzPts val="2200"/>
              <a:buChar char="●"/>
            </a:pPr>
            <a:r>
              <a:rPr lang="en" sz="2200"/>
              <a:t>Self Care Tips for Teachers</a:t>
            </a:r>
            <a:endParaRPr sz="2200"/>
          </a:p>
          <a:p>
            <a:pPr marL="457200" lvl="0" indent="-368300" algn="l" rtl="0">
              <a:spcBef>
                <a:spcPts val="0"/>
              </a:spcBef>
              <a:spcAft>
                <a:spcPts val="0"/>
              </a:spcAft>
              <a:buSzPts val="2200"/>
              <a:buChar char="●"/>
            </a:pPr>
            <a:r>
              <a:rPr lang="en" sz="2200"/>
              <a:t>Looking Ahead: Key Adaptive Competencies</a:t>
            </a:r>
            <a:endParaRPr sz="2200"/>
          </a:p>
          <a:p>
            <a:pPr marL="457200" lvl="0" indent="-368300" algn="l" rtl="0">
              <a:spcBef>
                <a:spcPts val="0"/>
              </a:spcBef>
              <a:spcAft>
                <a:spcPts val="0"/>
              </a:spcAft>
              <a:buSzPts val="2200"/>
              <a:buChar char="●"/>
            </a:pPr>
            <a:r>
              <a:rPr lang="en" sz="2200"/>
              <a:t>Exit Slip</a:t>
            </a:r>
            <a:endParaRPr sz="2200"/>
          </a:p>
        </p:txBody>
      </p:sp>
      <p:pic>
        <p:nvPicPr>
          <p:cNvPr id="87" name="Google Shape;87;p17"/>
          <p:cNvPicPr preferRelativeResize="0"/>
          <p:nvPr/>
        </p:nvPicPr>
        <p:blipFill>
          <a:blip r:embed="rId3">
            <a:alphaModFix/>
          </a:blip>
          <a:stretch>
            <a:fillRect/>
          </a:stretch>
        </p:blipFill>
        <p:spPr>
          <a:xfrm>
            <a:off x="6273975" y="174725"/>
            <a:ext cx="2558325" cy="2558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273550" y="280925"/>
            <a:ext cx="8413200" cy="569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33A0"/>
              </a:buClr>
              <a:buSzPts val="1400"/>
              <a:buFont typeface="Muli"/>
              <a:buNone/>
            </a:pPr>
            <a:r>
              <a:rPr lang="en" sz="3000" i="0" u="sng" strike="noStrike" cap="none">
                <a:solidFill>
                  <a:schemeClr val="hlink"/>
                </a:solidFill>
                <a:latin typeface="Oswald"/>
                <a:ea typeface="Oswald"/>
                <a:cs typeface="Oswald"/>
                <a:sym typeface="Oswald"/>
                <a:hlinkClick r:id="rId3"/>
              </a:rPr>
              <a:t>CBE</a:t>
            </a:r>
            <a:r>
              <a:rPr lang="en" sz="3000" i="0" u="none" strike="noStrike" cap="none">
                <a:solidFill>
                  <a:srgbClr val="FFFFFF"/>
                </a:solidFill>
                <a:latin typeface="Oswald"/>
                <a:ea typeface="Oswald"/>
                <a:cs typeface="Oswald"/>
                <a:sym typeface="Oswald"/>
              </a:rPr>
              <a:t> focuses on the journey to proficiency</a:t>
            </a:r>
            <a:endParaRPr sz="3000" i="0" u="none" strike="noStrike" cap="none">
              <a:solidFill>
                <a:srgbClr val="FFFFFF"/>
              </a:solidFill>
              <a:latin typeface="Oswald"/>
              <a:ea typeface="Oswald"/>
              <a:cs typeface="Oswald"/>
              <a:sym typeface="Oswald"/>
            </a:endParaRPr>
          </a:p>
        </p:txBody>
      </p:sp>
      <p:sp>
        <p:nvSpPr>
          <p:cNvPr id="93" name="Google Shape;93;p18"/>
          <p:cNvSpPr txBox="1"/>
          <p:nvPr/>
        </p:nvSpPr>
        <p:spPr>
          <a:xfrm>
            <a:off x="927143" y="946761"/>
            <a:ext cx="7410900" cy="35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200" b="1" i="0" u="none" strike="noStrike" cap="none">
                <a:solidFill>
                  <a:srgbClr val="FFFFFF"/>
                </a:solidFill>
                <a:latin typeface="Playfair Display"/>
                <a:ea typeface="Playfair Display"/>
                <a:cs typeface="Playfair Display"/>
                <a:sym typeface="Playfair Display"/>
              </a:rPr>
              <a:t>Multiple Paths </a:t>
            </a:r>
            <a:endParaRPr sz="2200" b="1" i="0" u="none" strike="noStrike" cap="none">
              <a:solidFill>
                <a:srgbClr val="FFFFFF"/>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Clr>
                <a:srgbClr val="000000"/>
              </a:buClr>
              <a:buSzPts val="1600"/>
              <a:buFont typeface="Arial"/>
              <a:buNone/>
            </a:pPr>
            <a:r>
              <a:rPr lang="en" sz="1800" u="none" strike="noStrike" cap="none">
                <a:solidFill>
                  <a:srgbClr val="FFFFFF"/>
                </a:solidFill>
                <a:latin typeface="Playfair Display"/>
                <a:ea typeface="Playfair Display"/>
                <a:cs typeface="Playfair Display"/>
                <a:sym typeface="Playfair Display"/>
              </a:rPr>
              <a:t>You can demonstrate proficiency through tests, projects, or even out of school work. </a:t>
            </a:r>
            <a:endParaRPr sz="1800" u="none" strike="noStrike" cap="none">
              <a:solidFill>
                <a:srgbClr val="FFFFFF"/>
              </a:solidFill>
              <a:latin typeface="Playfair Display"/>
              <a:ea typeface="Playfair Display"/>
              <a:cs typeface="Playfair Display"/>
              <a:sym typeface="Playfair Display"/>
            </a:endParaRPr>
          </a:p>
        </p:txBody>
      </p:sp>
      <p:sp>
        <p:nvSpPr>
          <p:cNvPr id="94" name="Google Shape;94;p18"/>
          <p:cNvSpPr txBox="1"/>
          <p:nvPr/>
        </p:nvSpPr>
        <p:spPr>
          <a:xfrm>
            <a:off x="927143" y="2028323"/>
            <a:ext cx="7410900" cy="35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200" b="1" i="0" u="none" strike="noStrike" cap="none">
                <a:solidFill>
                  <a:srgbClr val="FFFFFF"/>
                </a:solidFill>
                <a:latin typeface="Playfair Display"/>
                <a:ea typeface="Playfair Display"/>
                <a:cs typeface="Playfair Display"/>
                <a:sym typeface="Playfair Display"/>
              </a:rPr>
              <a:t>Multiple Paces</a:t>
            </a:r>
            <a:endParaRPr sz="2200" b="1" i="0" u="none" strike="noStrike" cap="none">
              <a:solidFill>
                <a:srgbClr val="FFFFFF"/>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Clr>
                <a:srgbClr val="000000"/>
              </a:buClr>
              <a:buSzPts val="1600"/>
              <a:buFont typeface="Arial"/>
              <a:buNone/>
            </a:pPr>
            <a:r>
              <a:rPr lang="en" sz="1800" u="none" strike="noStrike" cap="none">
                <a:solidFill>
                  <a:srgbClr val="FFFFFF"/>
                </a:solidFill>
                <a:latin typeface="Playfair Display"/>
                <a:ea typeface="Playfair Display"/>
                <a:cs typeface="Playfair Display"/>
                <a:sym typeface="Playfair Display"/>
              </a:rPr>
              <a:t>You can advance early if you demonstrate proficiency. If it takes you longer, it doesn’t count against you. The ultimate goal is to be proficient, no matter how long it takes.  </a:t>
            </a:r>
            <a:endParaRPr sz="1800" u="none" strike="noStrike" cap="none">
              <a:solidFill>
                <a:srgbClr val="FFFFFF"/>
              </a:solidFill>
              <a:latin typeface="Playfair Display"/>
              <a:ea typeface="Playfair Display"/>
              <a:cs typeface="Playfair Display"/>
              <a:sym typeface="Playfair Display"/>
            </a:endParaRPr>
          </a:p>
        </p:txBody>
      </p:sp>
      <p:sp>
        <p:nvSpPr>
          <p:cNvPr id="95" name="Google Shape;95;p18"/>
          <p:cNvSpPr txBox="1"/>
          <p:nvPr/>
        </p:nvSpPr>
        <p:spPr>
          <a:xfrm>
            <a:off x="927131" y="3324186"/>
            <a:ext cx="7410900" cy="35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200" b="1" i="0" u="none" strike="noStrike" cap="none">
                <a:solidFill>
                  <a:srgbClr val="FFFFFF"/>
                </a:solidFill>
                <a:latin typeface="Playfair Display"/>
                <a:ea typeface="Playfair Display"/>
                <a:cs typeface="Playfair Display"/>
                <a:sym typeface="Playfair Display"/>
              </a:rPr>
              <a:t>Support and Intervention</a:t>
            </a:r>
            <a:endParaRPr sz="2200" b="1" i="0" u="none" strike="noStrike" cap="none">
              <a:solidFill>
                <a:srgbClr val="FFFFFF"/>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Clr>
                <a:srgbClr val="000000"/>
              </a:buClr>
              <a:buSzPts val="1600"/>
              <a:buFont typeface="Arial"/>
              <a:buNone/>
            </a:pPr>
            <a:r>
              <a:rPr lang="en" sz="1800" u="none" strike="noStrike" cap="none">
                <a:solidFill>
                  <a:srgbClr val="FFFFFF"/>
                </a:solidFill>
                <a:latin typeface="Playfair Display"/>
                <a:ea typeface="Playfair Display"/>
                <a:cs typeface="Playfair Display"/>
                <a:sym typeface="Playfair Display"/>
              </a:rPr>
              <a:t>Teachers use assessments to see how they need to support you. Failure isn’t a grade, it’s part of the learning process. </a:t>
            </a:r>
            <a:r>
              <a:rPr lang="en" sz="1800" i="1" u="none" strike="noStrike" cap="none">
                <a:solidFill>
                  <a:srgbClr val="FFFFFF"/>
                </a:solidFill>
                <a:latin typeface="Playfair Display"/>
                <a:ea typeface="Playfair Display"/>
                <a:cs typeface="Playfair Display"/>
                <a:sym typeface="Playfair Display"/>
              </a:rPr>
              <a:t> </a:t>
            </a:r>
            <a:endParaRPr sz="1800" i="1" u="none" strike="noStrike" cap="none">
              <a:solidFill>
                <a:srgbClr val="FFFFFF"/>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96" name="Google Shape;96;p18"/>
          <p:cNvSpPr/>
          <p:nvPr/>
        </p:nvSpPr>
        <p:spPr>
          <a:xfrm>
            <a:off x="666093" y="946761"/>
            <a:ext cx="152250" cy="1152600"/>
          </a:xfrm>
          <a:prstGeom prst="flowChartProcess">
            <a:avLst/>
          </a:prstGeom>
          <a:solidFill>
            <a:srgbClr val="9332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8"/>
          <p:cNvSpPr/>
          <p:nvPr/>
        </p:nvSpPr>
        <p:spPr>
          <a:xfrm>
            <a:off x="666093" y="1908011"/>
            <a:ext cx="152250" cy="1416175"/>
          </a:xfrm>
          <a:prstGeom prst="flowChartProcess">
            <a:avLst/>
          </a:prstGeom>
          <a:solidFill>
            <a:srgbClr val="008E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8"/>
          <p:cNvSpPr/>
          <p:nvPr/>
        </p:nvSpPr>
        <p:spPr>
          <a:xfrm>
            <a:off x="666093" y="3324186"/>
            <a:ext cx="152250" cy="1288825"/>
          </a:xfrm>
          <a:prstGeom prst="flowChartProcess">
            <a:avLst/>
          </a:prstGeom>
          <a:solidFill>
            <a:srgbClr val="78BE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65400" y="247225"/>
            <a:ext cx="8413200" cy="569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33A0"/>
              </a:buClr>
              <a:buSzPts val="1400"/>
              <a:buFont typeface="Muli"/>
              <a:buNone/>
            </a:pPr>
            <a:r>
              <a:rPr lang="en" sz="3000" i="0" u="none" strike="noStrike" cap="none">
                <a:solidFill>
                  <a:srgbClr val="FFFFFF"/>
                </a:solidFill>
                <a:latin typeface="Oswald"/>
                <a:ea typeface="Oswald"/>
                <a:cs typeface="Oswald"/>
                <a:sym typeface="Oswald"/>
              </a:rPr>
              <a:t>Two sets of competencies in CBE</a:t>
            </a:r>
            <a:endParaRPr sz="3000" i="0" u="none" strike="noStrike" cap="none">
              <a:solidFill>
                <a:srgbClr val="FFFFFF"/>
              </a:solidFill>
              <a:latin typeface="Oswald"/>
              <a:ea typeface="Oswald"/>
              <a:cs typeface="Oswald"/>
              <a:sym typeface="Oswald"/>
            </a:endParaRPr>
          </a:p>
        </p:txBody>
      </p:sp>
      <p:sp>
        <p:nvSpPr>
          <p:cNvPr id="104" name="Google Shape;104;p19"/>
          <p:cNvSpPr txBox="1"/>
          <p:nvPr/>
        </p:nvSpPr>
        <p:spPr>
          <a:xfrm>
            <a:off x="5991875" y="7033025"/>
            <a:ext cx="1163400" cy="35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FFFFFF"/>
                </a:solidFill>
                <a:latin typeface="Arial"/>
                <a:ea typeface="Arial"/>
                <a:cs typeface="Arial"/>
                <a:sym typeface="Arial"/>
              </a:rPr>
              <a:t>English</a:t>
            </a:r>
            <a:endParaRPr sz="1800" b="0" i="0" u="none" strike="noStrike" cap="none">
              <a:solidFill>
                <a:srgbClr val="FFFFFF"/>
              </a:solidFill>
              <a:latin typeface="Arial"/>
              <a:ea typeface="Arial"/>
              <a:cs typeface="Arial"/>
              <a:sym typeface="Arial"/>
            </a:endParaRPr>
          </a:p>
        </p:txBody>
      </p:sp>
      <p:grpSp>
        <p:nvGrpSpPr>
          <p:cNvPr id="105" name="Google Shape;105;p19"/>
          <p:cNvGrpSpPr/>
          <p:nvPr/>
        </p:nvGrpSpPr>
        <p:grpSpPr>
          <a:xfrm>
            <a:off x="398867" y="816923"/>
            <a:ext cx="4583899" cy="2577437"/>
            <a:chOff x="561795" y="1379010"/>
            <a:chExt cx="4583899" cy="2577437"/>
          </a:xfrm>
        </p:grpSpPr>
        <p:grpSp>
          <p:nvGrpSpPr>
            <p:cNvPr id="106" name="Google Shape;106;p19"/>
            <p:cNvGrpSpPr/>
            <p:nvPr/>
          </p:nvGrpSpPr>
          <p:grpSpPr>
            <a:xfrm rot="-416086">
              <a:off x="1714101" y="1508691"/>
              <a:ext cx="2288575" cy="2318075"/>
              <a:chOff x="5202914" y="2533066"/>
              <a:chExt cx="1786172" cy="1791867"/>
            </a:xfrm>
          </p:grpSpPr>
          <p:sp>
            <p:nvSpPr>
              <p:cNvPr id="107" name="Google Shape;107;p19"/>
              <p:cNvSpPr/>
              <p:nvPr/>
            </p:nvSpPr>
            <p:spPr>
              <a:xfrm>
                <a:off x="5202914" y="2533066"/>
                <a:ext cx="942940" cy="1789018"/>
              </a:xfrm>
              <a:custGeom>
                <a:avLst/>
                <a:gdLst/>
                <a:ahLst/>
                <a:cxnLst/>
                <a:rect l="l" t="t" r="r" b="b"/>
                <a:pathLst>
                  <a:path w="997" h="1891" extrusionOk="0">
                    <a:moveTo>
                      <a:pt x="497" y="946"/>
                    </a:moveTo>
                    <a:cubicBezTo>
                      <a:pt x="497" y="824"/>
                      <a:pt x="545" y="710"/>
                      <a:pt x="632" y="623"/>
                    </a:cubicBezTo>
                    <a:cubicBezTo>
                      <a:pt x="711" y="545"/>
                      <a:pt x="813" y="499"/>
                      <a:pt x="923" y="491"/>
                    </a:cubicBezTo>
                    <a:cubicBezTo>
                      <a:pt x="997" y="250"/>
                      <a:pt x="997" y="250"/>
                      <a:pt x="997" y="250"/>
                    </a:cubicBezTo>
                    <a:cubicBezTo>
                      <a:pt x="924" y="0"/>
                      <a:pt x="924" y="0"/>
                      <a:pt x="924" y="0"/>
                    </a:cubicBezTo>
                    <a:cubicBezTo>
                      <a:pt x="680" y="8"/>
                      <a:pt x="453" y="106"/>
                      <a:pt x="280" y="277"/>
                    </a:cubicBezTo>
                    <a:cubicBezTo>
                      <a:pt x="99" y="455"/>
                      <a:pt x="0" y="693"/>
                      <a:pt x="0" y="946"/>
                    </a:cubicBezTo>
                    <a:cubicBezTo>
                      <a:pt x="0" y="1199"/>
                      <a:pt x="99" y="1437"/>
                      <a:pt x="280" y="1615"/>
                    </a:cubicBezTo>
                    <a:cubicBezTo>
                      <a:pt x="448" y="1781"/>
                      <a:pt x="667" y="1878"/>
                      <a:pt x="902" y="1891"/>
                    </a:cubicBezTo>
                    <a:cubicBezTo>
                      <a:pt x="832" y="1652"/>
                      <a:pt x="832" y="1652"/>
                      <a:pt x="832" y="1652"/>
                    </a:cubicBezTo>
                    <a:cubicBezTo>
                      <a:pt x="830" y="1645"/>
                      <a:pt x="830" y="1638"/>
                      <a:pt x="832" y="1632"/>
                    </a:cubicBezTo>
                    <a:cubicBezTo>
                      <a:pt x="903" y="1399"/>
                      <a:pt x="903" y="1399"/>
                      <a:pt x="903" y="1399"/>
                    </a:cubicBezTo>
                    <a:cubicBezTo>
                      <a:pt x="801" y="1387"/>
                      <a:pt x="706" y="1342"/>
                      <a:pt x="632" y="1269"/>
                    </a:cubicBezTo>
                    <a:cubicBezTo>
                      <a:pt x="545" y="1182"/>
                      <a:pt x="497" y="1068"/>
                      <a:pt x="497" y="946"/>
                    </a:cubicBezTo>
                    <a:close/>
                  </a:path>
                </a:pathLst>
              </a:custGeom>
              <a:solidFill>
                <a:srgbClr val="6E6F7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19"/>
              <p:cNvSpPr/>
              <p:nvPr/>
            </p:nvSpPr>
            <p:spPr>
              <a:xfrm>
                <a:off x="6063239" y="2535915"/>
                <a:ext cx="925847" cy="1789018"/>
              </a:xfrm>
              <a:custGeom>
                <a:avLst/>
                <a:gdLst/>
                <a:ahLst/>
                <a:cxnLst/>
                <a:rect l="l" t="t" r="r" b="b"/>
                <a:pathLst>
                  <a:path w="982" h="1891" extrusionOk="0">
                    <a:moveTo>
                      <a:pt x="167" y="260"/>
                    </a:moveTo>
                    <a:cubicBezTo>
                      <a:pt x="95" y="492"/>
                      <a:pt x="95" y="492"/>
                      <a:pt x="95" y="492"/>
                    </a:cubicBezTo>
                    <a:cubicBezTo>
                      <a:pt x="195" y="504"/>
                      <a:pt x="288" y="549"/>
                      <a:pt x="361" y="623"/>
                    </a:cubicBezTo>
                    <a:cubicBezTo>
                      <a:pt x="447" y="709"/>
                      <a:pt x="494" y="823"/>
                      <a:pt x="494" y="945"/>
                    </a:cubicBezTo>
                    <a:cubicBezTo>
                      <a:pt x="494" y="1067"/>
                      <a:pt x="447" y="1181"/>
                      <a:pt x="361" y="1267"/>
                    </a:cubicBezTo>
                    <a:cubicBezTo>
                      <a:pt x="283" y="1346"/>
                      <a:pt x="183" y="1392"/>
                      <a:pt x="75" y="1400"/>
                    </a:cubicBezTo>
                    <a:cubicBezTo>
                      <a:pt x="0" y="1641"/>
                      <a:pt x="0" y="1641"/>
                      <a:pt x="0" y="1641"/>
                    </a:cubicBezTo>
                    <a:cubicBezTo>
                      <a:pt x="74" y="1891"/>
                      <a:pt x="74" y="1891"/>
                      <a:pt x="74" y="1891"/>
                    </a:cubicBezTo>
                    <a:cubicBezTo>
                      <a:pt x="313" y="1883"/>
                      <a:pt x="536" y="1785"/>
                      <a:pt x="706" y="1615"/>
                    </a:cubicBezTo>
                    <a:cubicBezTo>
                      <a:pt x="884" y="1436"/>
                      <a:pt x="982" y="1198"/>
                      <a:pt x="982" y="945"/>
                    </a:cubicBezTo>
                    <a:cubicBezTo>
                      <a:pt x="982" y="692"/>
                      <a:pt x="884" y="454"/>
                      <a:pt x="706" y="275"/>
                    </a:cubicBezTo>
                    <a:cubicBezTo>
                      <a:pt x="541" y="110"/>
                      <a:pt x="327" y="13"/>
                      <a:pt x="96" y="0"/>
                    </a:cubicBezTo>
                    <a:cubicBezTo>
                      <a:pt x="167" y="239"/>
                      <a:pt x="167" y="239"/>
                      <a:pt x="167" y="239"/>
                    </a:cubicBezTo>
                    <a:cubicBezTo>
                      <a:pt x="169" y="246"/>
                      <a:pt x="169" y="253"/>
                      <a:pt x="167" y="260"/>
                    </a:cubicBezTo>
                    <a:close/>
                  </a:path>
                </a:pathLst>
              </a:custGeom>
              <a:solidFill>
                <a:srgbClr val="A5A5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09" name="Google Shape;109;p19"/>
            <p:cNvSpPr txBox="1"/>
            <p:nvPr/>
          </p:nvSpPr>
          <p:spPr>
            <a:xfrm>
              <a:off x="561795" y="1527685"/>
              <a:ext cx="1574100" cy="428700"/>
            </a:xfrm>
            <a:prstGeom prst="rect">
              <a:avLst/>
            </a:prstGeom>
            <a:noFill/>
            <a:ln>
              <a:noFill/>
            </a:ln>
          </p:spPr>
          <p:txBody>
            <a:bodyPr spcFirstLastPara="1" wrap="square" lIns="0" tIns="45700" rIns="0" bIns="45700" anchor="ctr" anchorCtr="0">
              <a:noAutofit/>
            </a:bodyPr>
            <a:lstStyle/>
            <a:p>
              <a:pPr marL="0" marR="0" lvl="0" indent="0" algn="l" rtl="0">
                <a:lnSpc>
                  <a:spcPct val="100000"/>
                </a:lnSpc>
                <a:spcBef>
                  <a:spcPts val="0"/>
                </a:spcBef>
                <a:spcAft>
                  <a:spcPts val="0"/>
                </a:spcAft>
                <a:buNone/>
              </a:pPr>
              <a:r>
                <a:rPr lang="en" sz="1600" b="1">
                  <a:solidFill>
                    <a:srgbClr val="FFFFFF"/>
                  </a:solidFill>
                </a:rPr>
                <a:t>Academic </a:t>
              </a:r>
              <a:r>
                <a:rPr lang="en" sz="1600" b="1" i="0" u="none" strike="noStrike" cap="none">
                  <a:solidFill>
                    <a:srgbClr val="FFFFFF"/>
                  </a:solidFill>
                  <a:latin typeface="Arial"/>
                  <a:ea typeface="Arial"/>
                  <a:cs typeface="Arial"/>
                  <a:sym typeface="Arial"/>
                </a:rPr>
                <a:t>Competencies</a:t>
              </a:r>
              <a:endParaRPr sz="1600" b="1" i="0" u="none" strike="noStrike" cap="none">
                <a:solidFill>
                  <a:srgbClr val="FFFFFF"/>
                </a:solidFill>
                <a:latin typeface="Arial"/>
                <a:ea typeface="Arial"/>
                <a:cs typeface="Arial"/>
                <a:sym typeface="Arial"/>
              </a:endParaRPr>
            </a:p>
          </p:txBody>
        </p:sp>
        <p:cxnSp>
          <p:nvCxnSpPr>
            <p:cNvPr id="110" name="Google Shape;110;p19"/>
            <p:cNvCxnSpPr/>
            <p:nvPr/>
          </p:nvCxnSpPr>
          <p:spPr>
            <a:xfrm>
              <a:off x="561795" y="1984885"/>
              <a:ext cx="1910700" cy="0"/>
            </a:xfrm>
            <a:prstGeom prst="straightConnector1">
              <a:avLst/>
            </a:prstGeom>
            <a:noFill/>
            <a:ln w="22225" cap="rnd" cmpd="sng">
              <a:solidFill>
                <a:srgbClr val="8C8C8C"/>
              </a:solidFill>
              <a:prstDash val="solid"/>
              <a:round/>
              <a:headEnd type="none" w="sm" len="sm"/>
              <a:tailEnd type="oval" w="med" len="med"/>
            </a:ln>
          </p:spPr>
        </p:cxnSp>
        <p:cxnSp>
          <p:nvCxnSpPr>
            <p:cNvPr id="111" name="Google Shape;111;p19"/>
            <p:cNvCxnSpPr/>
            <p:nvPr/>
          </p:nvCxnSpPr>
          <p:spPr>
            <a:xfrm>
              <a:off x="3234994" y="1984885"/>
              <a:ext cx="1910700" cy="0"/>
            </a:xfrm>
            <a:prstGeom prst="straightConnector1">
              <a:avLst/>
            </a:prstGeom>
            <a:noFill/>
            <a:ln w="19050" cap="rnd" cmpd="sng">
              <a:solidFill>
                <a:srgbClr val="7F7F7F"/>
              </a:solidFill>
              <a:prstDash val="solid"/>
              <a:round/>
              <a:headEnd type="oval" w="med" len="med"/>
              <a:tailEnd type="none" w="sm" len="sm"/>
            </a:ln>
          </p:spPr>
        </p:cxnSp>
        <p:sp>
          <p:nvSpPr>
            <p:cNvPr id="112" name="Google Shape;112;p19"/>
            <p:cNvSpPr txBox="1"/>
            <p:nvPr/>
          </p:nvSpPr>
          <p:spPr>
            <a:xfrm>
              <a:off x="3707456" y="1527685"/>
              <a:ext cx="1438200" cy="428700"/>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None/>
              </a:pPr>
              <a:r>
                <a:rPr lang="en" sz="1600" b="1" i="0" u="none" strike="noStrike" cap="none">
                  <a:solidFill>
                    <a:srgbClr val="FFFFFF"/>
                  </a:solidFill>
                  <a:latin typeface="Arial"/>
                  <a:ea typeface="Arial"/>
                  <a:cs typeface="Arial"/>
                  <a:sym typeface="Arial"/>
                </a:rPr>
                <a:t>Adaptive Competencies</a:t>
              </a:r>
              <a:endParaRPr sz="1600" b="1" i="0" u="none" strike="noStrike" cap="none">
                <a:solidFill>
                  <a:srgbClr val="FFFFFF"/>
                </a:solidFill>
                <a:latin typeface="Arial"/>
                <a:ea typeface="Arial"/>
                <a:cs typeface="Arial"/>
                <a:sym typeface="Arial"/>
              </a:endParaRPr>
            </a:p>
          </p:txBody>
        </p:sp>
      </p:grpSp>
      <p:sp>
        <p:nvSpPr>
          <p:cNvPr id="113" name="Google Shape;113;p19"/>
          <p:cNvSpPr txBox="1"/>
          <p:nvPr/>
        </p:nvSpPr>
        <p:spPr>
          <a:xfrm>
            <a:off x="799253" y="3704980"/>
            <a:ext cx="1952700" cy="84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1" u="none" strike="noStrike" cap="none">
              <a:solidFill>
                <a:srgbClr val="000000"/>
              </a:solidFill>
              <a:latin typeface="Arial"/>
              <a:ea typeface="Arial"/>
              <a:cs typeface="Arial"/>
              <a:sym typeface="Arial"/>
            </a:endParaRPr>
          </a:p>
        </p:txBody>
      </p:sp>
      <p:sp>
        <p:nvSpPr>
          <p:cNvPr id="114" name="Google Shape;114;p19"/>
          <p:cNvSpPr/>
          <p:nvPr/>
        </p:nvSpPr>
        <p:spPr>
          <a:xfrm>
            <a:off x="398875" y="3451925"/>
            <a:ext cx="2614800" cy="1410300"/>
          </a:xfrm>
          <a:prstGeom prst="rect">
            <a:avLst/>
          </a:prstGeom>
          <a:solidFill>
            <a:srgbClr val="3A61B6">
              <a:alpha val="698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800" b="1" u="none" strike="noStrike" cap="none">
                <a:solidFill>
                  <a:srgbClr val="FFFFFF"/>
                </a:solidFill>
                <a:latin typeface="Playfair Display"/>
                <a:ea typeface="Playfair Display"/>
                <a:cs typeface="Playfair Display"/>
                <a:sym typeface="Playfair Display"/>
              </a:rPr>
              <a:t>Comprehensive</a:t>
            </a:r>
            <a:endParaRPr sz="2000">
              <a:solidFill>
                <a:srgbClr val="FFFFFF"/>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None/>
            </a:pPr>
            <a:r>
              <a:rPr lang="en" sz="1700">
                <a:solidFill>
                  <a:srgbClr val="FFFFFF"/>
                </a:solidFill>
                <a:latin typeface="Playfair Display"/>
                <a:ea typeface="Playfair Display"/>
                <a:cs typeface="Playfair Display"/>
                <a:sym typeface="Playfair Display"/>
              </a:rPr>
              <a:t>Students will </a:t>
            </a:r>
            <a:r>
              <a:rPr lang="en" sz="1700" u="none" strike="noStrike" cap="none">
                <a:solidFill>
                  <a:srgbClr val="FFFFFF"/>
                </a:solidFill>
                <a:latin typeface="Playfair Display"/>
                <a:ea typeface="Playfair Display"/>
                <a:cs typeface="Playfair Display"/>
                <a:sym typeface="Playfair Display"/>
              </a:rPr>
              <a:t>be able to demonstrate proficien</a:t>
            </a:r>
            <a:r>
              <a:rPr lang="en" sz="1700">
                <a:solidFill>
                  <a:srgbClr val="FFFFFF"/>
                </a:solidFill>
                <a:latin typeface="Playfair Display"/>
                <a:ea typeface="Playfair Display"/>
                <a:cs typeface="Playfair Display"/>
                <a:sym typeface="Playfair Display"/>
              </a:rPr>
              <a:t>cy</a:t>
            </a:r>
            <a:r>
              <a:rPr lang="en" sz="1700" u="none" strike="noStrike" cap="none">
                <a:solidFill>
                  <a:srgbClr val="FFFFFF"/>
                </a:solidFill>
                <a:latin typeface="Playfair Display"/>
                <a:ea typeface="Playfair Display"/>
                <a:cs typeface="Playfair Display"/>
                <a:sym typeface="Playfair Display"/>
              </a:rPr>
              <a:t> in every competency.  </a:t>
            </a:r>
            <a:endParaRPr sz="2000">
              <a:solidFill>
                <a:srgbClr val="FFFFFF"/>
              </a:solidFill>
              <a:latin typeface="Playfair Display"/>
              <a:ea typeface="Playfair Display"/>
              <a:cs typeface="Playfair Display"/>
              <a:sym typeface="Playfair Display"/>
            </a:endParaRPr>
          </a:p>
        </p:txBody>
      </p:sp>
      <p:sp>
        <p:nvSpPr>
          <p:cNvPr id="115" name="Google Shape;115;p19"/>
          <p:cNvSpPr/>
          <p:nvPr/>
        </p:nvSpPr>
        <p:spPr>
          <a:xfrm>
            <a:off x="3131650" y="3451925"/>
            <a:ext cx="2614800" cy="1410300"/>
          </a:xfrm>
          <a:prstGeom prst="rect">
            <a:avLst/>
          </a:prstGeom>
          <a:solidFill>
            <a:srgbClr val="3A61B6">
              <a:alpha val="698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700" b="1" u="none" strike="noStrike" cap="none">
                <a:solidFill>
                  <a:srgbClr val="FFFFFF"/>
                </a:solidFill>
                <a:latin typeface="Playfair Display"/>
                <a:ea typeface="Playfair Display"/>
                <a:cs typeface="Playfair Display"/>
                <a:sym typeface="Playfair Display"/>
              </a:rPr>
              <a:t>Higher-Order</a:t>
            </a:r>
            <a:endParaRPr sz="1900">
              <a:solidFill>
                <a:srgbClr val="FFFFFF"/>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None/>
            </a:pPr>
            <a:r>
              <a:rPr lang="en" sz="1600" u="none" strike="noStrike" cap="none">
                <a:solidFill>
                  <a:srgbClr val="FFFFFF"/>
                </a:solidFill>
                <a:latin typeface="Playfair Display"/>
                <a:ea typeface="Playfair Display"/>
                <a:cs typeface="Playfair Display"/>
                <a:sym typeface="Playfair Display"/>
              </a:rPr>
              <a:t>To be proficient, you need not only to recall, but apply skills and knowledge.</a:t>
            </a:r>
            <a:r>
              <a:rPr lang="en" sz="1100" i="1" u="none" strike="noStrike" cap="none">
                <a:solidFill>
                  <a:srgbClr val="FFFFFF"/>
                </a:solidFill>
                <a:latin typeface="Playfair Display"/>
                <a:ea typeface="Playfair Display"/>
                <a:cs typeface="Playfair Display"/>
                <a:sym typeface="Playfair Display"/>
              </a:rPr>
              <a:t>  </a:t>
            </a:r>
            <a:endParaRPr>
              <a:solidFill>
                <a:srgbClr val="FFFFFF"/>
              </a:solidFill>
              <a:latin typeface="Playfair Display"/>
              <a:ea typeface="Playfair Display"/>
              <a:cs typeface="Playfair Display"/>
              <a:sym typeface="Playfair Display"/>
            </a:endParaRPr>
          </a:p>
        </p:txBody>
      </p:sp>
      <p:sp>
        <p:nvSpPr>
          <p:cNvPr id="116" name="Google Shape;116;p19"/>
          <p:cNvSpPr/>
          <p:nvPr/>
        </p:nvSpPr>
        <p:spPr>
          <a:xfrm>
            <a:off x="5864425" y="3451925"/>
            <a:ext cx="2914200" cy="1410300"/>
          </a:xfrm>
          <a:prstGeom prst="rect">
            <a:avLst/>
          </a:prstGeom>
          <a:solidFill>
            <a:srgbClr val="3A61B6">
              <a:alpha val="698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700" b="1" u="none" strike="noStrike" cap="none">
                <a:solidFill>
                  <a:srgbClr val="FFFFFF"/>
                </a:solidFill>
                <a:latin typeface="Playfair Display"/>
                <a:ea typeface="Playfair Display"/>
                <a:cs typeface="Playfair Display"/>
                <a:sym typeface="Playfair Display"/>
              </a:rPr>
              <a:t>Transferable</a:t>
            </a:r>
            <a:endParaRPr sz="1900">
              <a:solidFill>
                <a:srgbClr val="FFFFFF"/>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None/>
            </a:pPr>
            <a:r>
              <a:rPr lang="en" sz="1600" u="none" strike="noStrike" cap="none">
                <a:solidFill>
                  <a:srgbClr val="FFFFFF"/>
                </a:solidFill>
                <a:latin typeface="Playfair Display"/>
                <a:ea typeface="Playfair Display"/>
                <a:cs typeface="Playfair Display"/>
                <a:sym typeface="Playfair Display"/>
              </a:rPr>
              <a:t>Skills and knowledge you’re taught and assessed on are needed to succeed in college, career, and life.</a:t>
            </a:r>
            <a:endParaRPr sz="1900">
              <a:solidFill>
                <a:srgbClr val="FFFFFF"/>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671250" y="629550"/>
            <a:ext cx="4847400" cy="385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Where does CBE live within your school context? Within your own practice?</a:t>
            </a:r>
            <a:endParaRPr/>
          </a:p>
          <a:p>
            <a:pPr marL="0" lvl="0" indent="0" algn="l" rtl="0">
              <a:spcBef>
                <a:spcPts val="0"/>
              </a:spcBef>
              <a:spcAft>
                <a:spcPts val="0"/>
              </a:spcAft>
              <a:buNone/>
            </a:pPr>
            <a:endParaRPr/>
          </a:p>
          <a:p>
            <a:pPr marL="0" lvl="0" indent="0" algn="l" rtl="0">
              <a:spcBef>
                <a:spcPts val="0"/>
              </a:spcBef>
              <a:spcAft>
                <a:spcPts val="0"/>
              </a:spcAft>
              <a:buNone/>
            </a:pPr>
            <a:r>
              <a:rPr lang="en"/>
              <a:t>How can CBE be strengthened at your school?</a:t>
            </a:r>
            <a:endParaRPr/>
          </a:p>
          <a:p>
            <a:pPr marL="0" lvl="0" indent="0" algn="l" rtl="0">
              <a:spcBef>
                <a:spcPts val="0"/>
              </a:spcBef>
              <a:spcAft>
                <a:spcPts val="0"/>
              </a:spcAft>
              <a:buNone/>
            </a:pPr>
            <a:endParaRPr/>
          </a:p>
        </p:txBody>
      </p:sp>
      <p:pic>
        <p:nvPicPr>
          <p:cNvPr id="122" name="Google Shape;122;p20"/>
          <p:cNvPicPr preferRelativeResize="0"/>
          <p:nvPr/>
        </p:nvPicPr>
        <p:blipFill>
          <a:blip r:embed="rId3">
            <a:alphaModFix/>
          </a:blip>
          <a:stretch>
            <a:fillRect/>
          </a:stretch>
        </p:blipFill>
        <p:spPr>
          <a:xfrm>
            <a:off x="5671050" y="629550"/>
            <a:ext cx="3005725" cy="2504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p:nvPr/>
        </p:nvSpPr>
        <p:spPr>
          <a:xfrm>
            <a:off x="311700" y="1017725"/>
            <a:ext cx="8693100" cy="393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chemeClr val="dk1"/>
                </a:solidFill>
                <a:latin typeface="Playfair Display"/>
                <a:ea typeface="Playfair Display"/>
                <a:cs typeface="Playfair Display"/>
                <a:sym typeface="Playfair Display"/>
              </a:rPr>
              <a:t>Tonya will work directly with 2 SEL Leads from your school </a:t>
            </a:r>
            <a:endParaRPr sz="2400" b="1">
              <a:solidFill>
                <a:schemeClr val="dk1"/>
              </a:solidFill>
              <a:latin typeface="Playfair Display"/>
              <a:ea typeface="Playfair Display"/>
              <a:cs typeface="Playfair Display"/>
              <a:sym typeface="Playfair Display"/>
            </a:endParaRPr>
          </a:p>
          <a:p>
            <a:pPr marL="457200" lvl="0" indent="-368300" algn="l" rtl="0">
              <a:lnSpc>
                <a:spcPct val="115000"/>
              </a:lnSpc>
              <a:spcBef>
                <a:spcPts val="0"/>
              </a:spcBef>
              <a:spcAft>
                <a:spcPts val="0"/>
              </a:spcAft>
              <a:buClr>
                <a:schemeClr val="dk1"/>
              </a:buClr>
              <a:buSzPts val="2200"/>
              <a:buFont typeface="Playfair Display"/>
              <a:buChar char="●"/>
            </a:pPr>
            <a:r>
              <a:rPr lang="en" sz="2200">
                <a:solidFill>
                  <a:schemeClr val="dk1"/>
                </a:solidFill>
                <a:latin typeface="Playfair Display"/>
                <a:ea typeface="Playfair Display"/>
                <a:cs typeface="Playfair Display"/>
                <a:sym typeface="Playfair Display"/>
              </a:rPr>
              <a:t>Weekly check-in meetings &amp; classroom observations</a:t>
            </a:r>
            <a:endParaRPr sz="2200">
              <a:solidFill>
                <a:schemeClr val="dk1"/>
              </a:solidFill>
              <a:latin typeface="Playfair Display"/>
              <a:ea typeface="Playfair Display"/>
              <a:cs typeface="Playfair Display"/>
              <a:sym typeface="Playfair Display"/>
            </a:endParaRPr>
          </a:p>
          <a:p>
            <a:pPr marL="457200" lvl="0" indent="-368300" algn="l" rtl="0">
              <a:lnSpc>
                <a:spcPct val="115000"/>
              </a:lnSpc>
              <a:spcBef>
                <a:spcPts val="0"/>
              </a:spcBef>
              <a:spcAft>
                <a:spcPts val="0"/>
              </a:spcAft>
              <a:buClr>
                <a:schemeClr val="dk1"/>
              </a:buClr>
              <a:buSzPts val="2200"/>
              <a:buFont typeface="Playfair Display"/>
              <a:buChar char="●"/>
            </a:pPr>
            <a:r>
              <a:rPr lang="en" sz="2200">
                <a:solidFill>
                  <a:schemeClr val="dk1"/>
                </a:solidFill>
                <a:latin typeface="Playfair Display"/>
                <a:ea typeface="Playfair Display"/>
                <a:cs typeface="Playfair Display"/>
                <a:sym typeface="Playfair Display"/>
              </a:rPr>
              <a:t>Meet with the </a:t>
            </a:r>
            <a:r>
              <a:rPr lang="en" sz="2200" b="1">
                <a:solidFill>
                  <a:schemeClr val="dk1"/>
                </a:solidFill>
                <a:latin typeface="Playfair Display"/>
                <a:ea typeface="Playfair Display"/>
                <a:cs typeface="Playfair Display"/>
                <a:sym typeface="Playfair Display"/>
              </a:rPr>
              <a:t>SEL Team</a:t>
            </a:r>
            <a:r>
              <a:rPr lang="en" sz="2200">
                <a:solidFill>
                  <a:schemeClr val="dk1"/>
                </a:solidFill>
                <a:latin typeface="Playfair Display"/>
                <a:ea typeface="Playfair Display"/>
                <a:cs typeface="Playfair Display"/>
                <a:sym typeface="Playfair Display"/>
              </a:rPr>
              <a:t> at your school (may be the Cultural &amp; Climate Team, Student Support Team, Behavioral Health Team, etc.) </a:t>
            </a:r>
            <a:endParaRPr sz="2200">
              <a:solidFill>
                <a:schemeClr val="dk1"/>
              </a:solidFill>
              <a:latin typeface="Playfair Display"/>
              <a:ea typeface="Playfair Display"/>
              <a:cs typeface="Playfair Display"/>
              <a:sym typeface="Playfair Display"/>
            </a:endParaRPr>
          </a:p>
          <a:p>
            <a:pPr marL="914400" lvl="1" indent="-368300" algn="l" rtl="0">
              <a:lnSpc>
                <a:spcPct val="115000"/>
              </a:lnSpc>
              <a:spcBef>
                <a:spcPts val="0"/>
              </a:spcBef>
              <a:spcAft>
                <a:spcPts val="0"/>
              </a:spcAft>
              <a:buClr>
                <a:schemeClr val="dk1"/>
              </a:buClr>
              <a:buSzPts val="2200"/>
              <a:buFont typeface="Playfair Display"/>
              <a:buChar char="○"/>
            </a:pPr>
            <a:r>
              <a:rPr lang="en" sz="2200">
                <a:solidFill>
                  <a:schemeClr val="dk1"/>
                </a:solidFill>
                <a:latin typeface="Playfair Display"/>
                <a:ea typeface="Playfair Display"/>
                <a:cs typeface="Playfair Display"/>
                <a:sym typeface="Playfair Display"/>
              </a:rPr>
              <a:t>SEL Team will support with </a:t>
            </a:r>
            <a:r>
              <a:rPr lang="en" sz="2200" b="1">
                <a:solidFill>
                  <a:schemeClr val="dk1"/>
                </a:solidFill>
                <a:latin typeface="Playfair Display"/>
                <a:ea typeface="Playfair Display"/>
                <a:cs typeface="Playfair Display"/>
                <a:sym typeface="Playfair Display"/>
              </a:rPr>
              <a:t>school-wide SEL </a:t>
            </a:r>
            <a:r>
              <a:rPr lang="en" sz="2200">
                <a:solidFill>
                  <a:schemeClr val="dk1"/>
                </a:solidFill>
                <a:latin typeface="Playfair Display"/>
                <a:ea typeface="Playfair Display"/>
                <a:cs typeface="Playfair Display"/>
                <a:sym typeface="Playfair Display"/>
              </a:rPr>
              <a:t>needs and strategies  </a:t>
            </a:r>
            <a:endParaRPr sz="2200">
              <a:solidFill>
                <a:schemeClr val="dk1"/>
              </a:solidFill>
              <a:latin typeface="Playfair Display"/>
              <a:ea typeface="Playfair Display"/>
              <a:cs typeface="Playfair Display"/>
              <a:sym typeface="Playfair Display"/>
            </a:endParaRPr>
          </a:p>
          <a:p>
            <a:pPr marL="457200" lvl="0" indent="-368300" algn="l" rtl="0">
              <a:lnSpc>
                <a:spcPct val="115000"/>
              </a:lnSpc>
              <a:spcBef>
                <a:spcPts val="0"/>
              </a:spcBef>
              <a:spcAft>
                <a:spcPts val="0"/>
              </a:spcAft>
              <a:buClr>
                <a:schemeClr val="dk1"/>
              </a:buClr>
              <a:buSzPts val="2200"/>
              <a:buFont typeface="Playfair Display"/>
              <a:buChar char="●"/>
            </a:pPr>
            <a:r>
              <a:rPr lang="en" sz="2200">
                <a:solidFill>
                  <a:schemeClr val="dk1"/>
                </a:solidFill>
                <a:latin typeface="Playfair Display"/>
                <a:ea typeface="Playfair Display"/>
                <a:cs typeface="Playfair Display"/>
                <a:sym typeface="Playfair Display"/>
              </a:rPr>
              <a:t>SEL Leads will meet with Leads from other CBE schools monthly to </a:t>
            </a:r>
            <a:r>
              <a:rPr lang="en" sz="2200" b="1">
                <a:solidFill>
                  <a:schemeClr val="dk1"/>
                </a:solidFill>
                <a:latin typeface="Playfair Display"/>
                <a:ea typeface="Playfair Display"/>
                <a:cs typeface="Playfair Display"/>
                <a:sym typeface="Playfair Display"/>
              </a:rPr>
              <a:t>collaborate and share best practices</a:t>
            </a:r>
            <a:endParaRPr sz="2200" b="1">
              <a:solidFill>
                <a:schemeClr val="dk1"/>
              </a:solidFill>
              <a:latin typeface="Playfair Display"/>
              <a:ea typeface="Playfair Display"/>
              <a:cs typeface="Playfair Display"/>
              <a:sym typeface="Playfair Display"/>
            </a:endParaRPr>
          </a:p>
          <a:p>
            <a:pPr marL="0" lvl="0" indent="0" algn="l" rtl="0">
              <a:lnSpc>
                <a:spcPct val="115000"/>
              </a:lnSpc>
              <a:spcBef>
                <a:spcPts val="0"/>
              </a:spcBef>
              <a:spcAft>
                <a:spcPts val="0"/>
              </a:spcAft>
              <a:buNone/>
            </a:pPr>
            <a:endParaRPr sz="1600">
              <a:solidFill>
                <a:schemeClr val="dk1"/>
              </a:solidFill>
              <a:latin typeface="Playfair Display"/>
              <a:ea typeface="Playfair Display"/>
              <a:cs typeface="Playfair Display"/>
              <a:sym typeface="Playfair Display"/>
            </a:endParaRPr>
          </a:p>
          <a:p>
            <a:pPr marL="457200" lvl="0" indent="0" algn="l" rtl="0">
              <a:lnSpc>
                <a:spcPct val="115000"/>
              </a:lnSpc>
              <a:spcBef>
                <a:spcPts val="0"/>
              </a:spcBef>
              <a:spcAft>
                <a:spcPts val="0"/>
              </a:spcAft>
              <a:buNone/>
            </a:pPr>
            <a:endParaRPr sz="1300">
              <a:solidFill>
                <a:schemeClr val="dk1"/>
              </a:solidFill>
            </a:endParaRPr>
          </a:p>
          <a:p>
            <a:pPr marL="0" lvl="0" indent="0" algn="l" rtl="0">
              <a:spcBef>
                <a:spcPts val="0"/>
              </a:spcBef>
              <a:spcAft>
                <a:spcPts val="0"/>
              </a:spcAft>
              <a:buNone/>
            </a:pPr>
            <a:endParaRPr sz="9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0"/>
              </a:spcBef>
              <a:spcAft>
                <a:spcPts val="0"/>
              </a:spcAft>
              <a:buNone/>
            </a:pPr>
            <a:endParaRPr sz="1600"/>
          </a:p>
        </p:txBody>
      </p:sp>
      <p:sp>
        <p:nvSpPr>
          <p:cNvPr id="128" name="Google Shape;12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Role of CBE SEL Integration Specialist (Tonya Howell) &amp; 2 SEL Leads</a:t>
            </a:r>
            <a:endParaRPr sz="2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Role of CBE SEL Integration Specialist &amp; 2 SEL Leads</a:t>
            </a:r>
            <a:endParaRPr sz="2600"/>
          </a:p>
          <a:p>
            <a:pPr marL="0" lvl="0" indent="0" algn="l" rtl="0">
              <a:spcBef>
                <a:spcPts val="0"/>
              </a:spcBef>
              <a:spcAft>
                <a:spcPts val="0"/>
              </a:spcAft>
              <a:buNone/>
            </a:pPr>
            <a:endParaRPr/>
          </a:p>
        </p:txBody>
      </p:sp>
      <p:sp>
        <p:nvSpPr>
          <p:cNvPr id="134" name="Google Shape;134;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dk1"/>
                </a:solidFill>
                <a:latin typeface="Playfair Display"/>
                <a:ea typeface="Playfair Display"/>
                <a:cs typeface="Playfair Display"/>
                <a:sym typeface="Playfair Display"/>
              </a:rPr>
              <a:t>Plan Do Study Act Cycle (CBE approach combining Academic and Adaptive Competencies)</a:t>
            </a:r>
            <a:endParaRPr sz="2400" b="1">
              <a:solidFill>
                <a:schemeClr val="dk1"/>
              </a:solidFill>
              <a:latin typeface="Playfair Display"/>
              <a:ea typeface="Playfair Display"/>
              <a:cs typeface="Playfair Display"/>
              <a:sym typeface="Playfair Display"/>
            </a:endParaRPr>
          </a:p>
          <a:p>
            <a:pPr marL="457200" lvl="0" indent="-368300" algn="l" rtl="0">
              <a:spcBef>
                <a:spcPts val="0"/>
              </a:spcBef>
              <a:spcAft>
                <a:spcPts val="0"/>
              </a:spcAft>
              <a:buClr>
                <a:schemeClr val="dk1"/>
              </a:buClr>
              <a:buSzPts val="2200"/>
              <a:buFont typeface="Playfair Display"/>
              <a:buChar char="●"/>
            </a:pPr>
            <a:r>
              <a:rPr lang="en" sz="2200">
                <a:solidFill>
                  <a:schemeClr val="dk1"/>
                </a:solidFill>
                <a:latin typeface="Playfair Display"/>
                <a:ea typeface="Playfair Display"/>
                <a:cs typeface="Playfair Display"/>
                <a:sym typeface="Playfair Display"/>
              </a:rPr>
              <a:t>Tonya and the SEL Leads will engage in a CBE protocol to create</a:t>
            </a:r>
            <a:r>
              <a:rPr lang="en" sz="2200" b="1">
                <a:solidFill>
                  <a:schemeClr val="dk1"/>
                </a:solidFill>
                <a:latin typeface="Playfair Display"/>
                <a:ea typeface="Playfair Display"/>
                <a:cs typeface="Playfair Display"/>
                <a:sym typeface="Playfair Display"/>
              </a:rPr>
              <a:t> </a:t>
            </a:r>
            <a:r>
              <a:rPr lang="en" sz="2200" b="1" u="sng">
                <a:solidFill>
                  <a:schemeClr val="accent5"/>
                </a:solidFill>
                <a:latin typeface="Playfair Display"/>
                <a:ea typeface="Playfair Display"/>
                <a:cs typeface="Playfair Display"/>
                <a:sym typeface="Playfair Display"/>
                <a:hlinkClick r:id="rId3">
                  <a:extLst>
                    <a:ext uri="{A12FA001-AC4F-418D-AE19-62706E023703}">
                      <ahyp:hlinkClr xmlns:ahyp="http://schemas.microsoft.com/office/drawing/2018/hyperlinkcolor" val="tx"/>
                    </a:ext>
                  </a:extLst>
                </a:hlinkClick>
              </a:rPr>
              <a:t>Performance Tasks</a:t>
            </a:r>
            <a:endParaRPr sz="2200" b="1">
              <a:solidFill>
                <a:schemeClr val="dk1"/>
              </a:solidFill>
              <a:latin typeface="Playfair Display"/>
              <a:ea typeface="Playfair Display"/>
              <a:cs typeface="Playfair Display"/>
              <a:sym typeface="Playfair Display"/>
            </a:endParaRPr>
          </a:p>
          <a:p>
            <a:pPr marL="457200" lvl="0" indent="-368300" algn="l" rtl="0">
              <a:spcBef>
                <a:spcPts val="0"/>
              </a:spcBef>
              <a:spcAft>
                <a:spcPts val="0"/>
              </a:spcAft>
              <a:buClr>
                <a:schemeClr val="dk1"/>
              </a:buClr>
              <a:buSzPts val="2200"/>
              <a:buFont typeface="Playfair Display"/>
              <a:buChar char="●"/>
            </a:pPr>
            <a:r>
              <a:rPr lang="en" sz="2200">
                <a:solidFill>
                  <a:schemeClr val="dk1"/>
                </a:solidFill>
                <a:latin typeface="Playfair Display"/>
                <a:ea typeface="Playfair Display"/>
                <a:cs typeface="Playfair Display"/>
                <a:sym typeface="Playfair Display"/>
              </a:rPr>
              <a:t>We will engage with </a:t>
            </a:r>
            <a:r>
              <a:rPr lang="en" sz="2200" b="1">
                <a:solidFill>
                  <a:schemeClr val="dk1"/>
                </a:solidFill>
                <a:latin typeface="Playfair Display"/>
                <a:ea typeface="Playfair Display"/>
                <a:cs typeface="Playfair Display"/>
                <a:sym typeface="Playfair Display"/>
              </a:rPr>
              <a:t>collaborative partners</a:t>
            </a:r>
            <a:r>
              <a:rPr lang="en" sz="2200">
                <a:solidFill>
                  <a:schemeClr val="dk1"/>
                </a:solidFill>
                <a:latin typeface="Playfair Display"/>
                <a:ea typeface="Playfair Display"/>
                <a:cs typeface="Playfair Display"/>
                <a:sym typeface="Playfair Display"/>
              </a:rPr>
              <a:t> at your school for feedback and revision of tasks created (2 Leads and 4-8 additional members/teachers)</a:t>
            </a:r>
            <a:endParaRPr sz="2200">
              <a:solidFill>
                <a:schemeClr val="dk1"/>
              </a:solidFill>
              <a:latin typeface="Playfair Display"/>
              <a:ea typeface="Playfair Display"/>
              <a:cs typeface="Playfair Display"/>
              <a:sym typeface="Playfair Display"/>
            </a:endParaRPr>
          </a:p>
          <a:p>
            <a:pPr marL="457200" lvl="0" indent="0" algn="l" rtl="0">
              <a:spcBef>
                <a:spcPts val="0"/>
              </a:spcBef>
              <a:spcAft>
                <a:spcPts val="0"/>
              </a:spcAft>
              <a:buNone/>
            </a:pPr>
            <a:endParaRPr sz="2200">
              <a:solidFill>
                <a:schemeClr val="dk1"/>
              </a:solidFill>
              <a:latin typeface="Playfair Display"/>
              <a:ea typeface="Playfair Display"/>
              <a:cs typeface="Playfair Display"/>
              <a:sym typeface="Playfair Display"/>
            </a:endParaRPr>
          </a:p>
          <a:p>
            <a:pPr marL="0" lvl="0" indent="0" algn="l" rtl="0">
              <a:spcBef>
                <a:spcPts val="0"/>
              </a:spcBef>
              <a:spcAft>
                <a:spcPts val="1600"/>
              </a:spcAft>
              <a:buNone/>
            </a:pPr>
            <a:endParaRPr sz="2400"/>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1845</Words>
  <Application>Microsoft Office PowerPoint</Application>
  <PresentationFormat>On-screen Show (16:9)</PresentationFormat>
  <Paragraphs>183</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Roboto</vt:lpstr>
      <vt:lpstr>Arial</vt:lpstr>
      <vt:lpstr>Muli</vt:lpstr>
      <vt:lpstr>Oswald</vt:lpstr>
      <vt:lpstr>Average</vt:lpstr>
      <vt:lpstr>EB Garamond</vt:lpstr>
      <vt:lpstr>Georgia</vt:lpstr>
      <vt:lpstr>Playfair Display</vt:lpstr>
      <vt:lpstr>Slate</vt:lpstr>
      <vt:lpstr>Competency Based Education SEL Integration:  BOY PD 2020</vt:lpstr>
      <vt:lpstr>Welcome to the 2020-2021 School Year!</vt:lpstr>
      <vt:lpstr>Objectives</vt:lpstr>
      <vt:lpstr>Agenda</vt:lpstr>
      <vt:lpstr>CBE focuses on the journey to proficiency</vt:lpstr>
      <vt:lpstr>Two sets of competencies in CBE</vt:lpstr>
      <vt:lpstr> Where does CBE live within your school context? Within your own practice?  How can CBE be strengthened at your school? </vt:lpstr>
      <vt:lpstr>Role of CBE SEL Integration Specialist (Tonya Howell) &amp; 2 SEL Leads</vt:lpstr>
      <vt:lpstr>Role of CBE SEL Integration Specialist &amp; 2 SEL Leads </vt:lpstr>
      <vt:lpstr>SEL as a District-wide Priority</vt:lpstr>
      <vt:lpstr>What is SEL and why is it so important?</vt:lpstr>
      <vt:lpstr>The WHAT and WHY of SEL</vt:lpstr>
      <vt:lpstr>Social &amp; Emotional Needs in 2020</vt:lpstr>
      <vt:lpstr>What can we do? We can TEACH!</vt:lpstr>
      <vt:lpstr>Social Justice and Equity at the Center</vt:lpstr>
      <vt:lpstr>Social Justice Resources </vt:lpstr>
      <vt:lpstr>Equity in your school and in your classroom</vt:lpstr>
      <vt:lpstr>Culturally Relevant Teaching</vt:lpstr>
      <vt:lpstr>High Quality Instruction Includes CRT and SEL</vt:lpstr>
      <vt:lpstr>Anti-racist Teaching: Journey to Justice</vt:lpstr>
      <vt:lpstr>What are your personal next steps in addressing issues related to social justice, equity and race, class &amp; culture as you move into this new school year?</vt:lpstr>
      <vt:lpstr>5 Strategies for Teacher Self Care</vt:lpstr>
      <vt:lpstr>Practical Strategies for Students</vt:lpstr>
      <vt:lpstr>Looking ahead: Key Adaptive Competencies</vt:lpstr>
      <vt:lpstr>Key Adaptive Competencies</vt:lpstr>
      <vt:lpstr>What are the benefits of focusing on the Key Adaptive Competencies of Agency, Adaptability &amp; Flexibility, Collaboration and Leadership in your work with students? What are some challenges?</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Competency Based Education SEL Integration:  BOY PD 2020</dc:title>
  <dc:creator>Carl Austin</dc:creator>
  <cp:lastModifiedBy>Carl Austin</cp:lastModifiedBy>
  <cp:revision>1</cp:revision>
  <dcterms:modified xsi:type="dcterms:W3CDTF">2020-10-03T12:38:46Z</dcterms:modified>
</cp:coreProperties>
</file>